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  <p:sldMasterId id="2147483697" r:id="rId5"/>
  </p:sldMasterIdLst>
  <p:notesMasterIdLst>
    <p:notesMasterId r:id="rId24"/>
  </p:notesMasterIdLst>
  <p:sldIdLst>
    <p:sldId id="265" r:id="rId6"/>
    <p:sldId id="256" r:id="rId7"/>
    <p:sldId id="257" r:id="rId8"/>
    <p:sldId id="266" r:id="rId9"/>
    <p:sldId id="267" r:id="rId10"/>
    <p:sldId id="268" r:id="rId11"/>
    <p:sldId id="272" r:id="rId12"/>
    <p:sldId id="271" r:id="rId13"/>
    <p:sldId id="269" r:id="rId14"/>
    <p:sldId id="270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73" r:id="rId2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504BF-0BBA-4ECB-8F1B-5F89CDB506BD}" type="datetimeFigureOut">
              <a:rPr lang="it-IT" smtClean="0"/>
              <a:pPr/>
              <a:t>12/06/2015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41A02-4A3A-4EEC-98D4-2E9A238F145B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EFF37B-E173-4068-9264-A007A157CDD5}" type="slidenum">
              <a:rPr lang="it-IT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16C60C-1F88-4658-AE65-FF3A7999E5B9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79269-2C68-42FE-AF70-085E05FBA41D}" type="slidenum">
              <a:rPr lang="it-IT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C5757F-5ED4-43FF-A749-04853F010E0F}" type="slidenum">
              <a:rPr lang="it-IT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E04E93-A120-43B0-BB68-5CBBBB16EEE8}" type="slidenum">
              <a:rPr lang="it-IT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456A31-847F-49A3-8152-61B3618E9C04}" type="slidenum">
              <a:rPr lang="it-IT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484911-7700-4B3B-A9F9-5AA1957A6A6C}" type="slidenum">
              <a:rPr lang="it-IT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C57153-7903-4176-9B1E-D874A9114F07}" type="slidenum">
              <a:rPr lang="it-IT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Segnaposto note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it-IT" dirty="0" smtClean="0">
              <a:solidFill>
                <a:srgbClr val="00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DDF63E-0AFE-45B5-9BC4-7F7990E01625}" type="slidenum">
              <a:rPr lang="it-IT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3E98ED-DA13-44DF-A374-3C0E75C0E0EB}" type="slidenum">
              <a:rPr lang="it-IT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153AEB-48AC-40C3-A688-F962CCDDD29D}" type="slidenum">
              <a:rPr lang="it-IT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1E4480-7C98-43D3-952D-02C30329C48F}" type="slidenum">
              <a:rPr lang="it-IT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16C60C-1F88-4658-AE65-FF3A7999E5B9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16C60C-1F88-4658-AE65-FF3A7999E5B9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16C60C-1F88-4658-AE65-FF3A7999E5B9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16C60C-1F88-4658-AE65-FF3A7999E5B9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16C60C-1F88-4658-AE65-FF3A7999E5B9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16C60C-1F88-4658-AE65-FF3A7999E5B9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2D1C0-606E-41E1-8454-2EDF31A38BAE}" type="datetimeFigureOut">
              <a:rPr lang="it-IT" smtClean="0"/>
              <a:pPr/>
              <a:t>12/06/2015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5CFE-DF8A-4831-AFEC-562D0683563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2D1C0-606E-41E1-8454-2EDF31A38BAE}" type="datetimeFigureOut">
              <a:rPr lang="it-IT" smtClean="0"/>
              <a:pPr/>
              <a:t>12/06/2015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5CFE-DF8A-4831-AFEC-562D0683563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2D1C0-606E-41E1-8454-2EDF31A38BAE}" type="datetimeFigureOut">
              <a:rPr lang="it-IT" smtClean="0"/>
              <a:pPr/>
              <a:t>12/06/2015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5CFE-DF8A-4831-AFEC-562D0683563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6B4F7CD-A277-417D-9460-81CEBEDFA6B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26D4A8-3C1A-4466-8595-20CC6FC3F48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CE999A7-8688-41B6-9FD3-E4624E918E3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916F21-9038-49AB-B06B-4D6ACE9592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5D6ADA-2DF2-48C4-8999-D9E027D47FE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05FE4F2-2AB9-432C-8571-9D13A7D8BB4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FA8E739-B901-46C6-A72A-E81BB708C66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D7E27C-8D99-494F-BE0A-F0D9497A74A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2D1C0-606E-41E1-8454-2EDF31A38BAE}" type="datetimeFigureOut">
              <a:rPr lang="it-IT" smtClean="0"/>
              <a:pPr/>
              <a:t>12/06/2015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5CFE-DF8A-4831-AFEC-562D0683563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C631A0-9B7A-43D0-B779-EBA7FD3572C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923EB1C-4A54-431F-A007-DCE866E69F9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105CBC-791E-41F5-B382-2DD1D21140D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E3F2E99-15F7-4658-9D4D-F7E77023E09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9A5B2EB-A2A2-4CA6-8264-DE1AB952C29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F90B661-CB5F-4A83-B449-62F60EB112F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ED3AC35-D9A3-49A2-8E3B-5A10E91748F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093DF97-6791-4C7A-A01D-90292DA3B06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5703848-3E71-41BC-8C1F-4059FD11647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1EC0B9A-7680-470A-9AEB-C215A55979D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2D1C0-606E-41E1-8454-2EDF31A38BAE}" type="datetimeFigureOut">
              <a:rPr lang="it-IT" smtClean="0"/>
              <a:pPr/>
              <a:t>12/06/2015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5CFE-DF8A-4831-AFEC-562D0683563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DAC0994-5282-4849-BDD6-CD4316569B9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C584232-5D3A-45D8-A595-1D3E36CA66D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447EAAB-1931-44B2-86A5-5B725473894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CE86751-B219-4ECA-8B46-C8A8A3FD4BB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70FB66C-D26E-4D86-84DC-DCED9FB9832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ED39D4-E5B3-4DE4-A0B1-0900370C63A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9865A1C-5BE0-4357-B108-57DAAB44AA4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D38F8DF-DBC1-47F9-A929-C85BEA3EF4D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268B17-1F46-4485-8F14-B31C99C75B3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FE9193A-44D8-47B3-8D5D-213E6D0C4AE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2D1C0-606E-41E1-8454-2EDF31A38BAE}" type="datetimeFigureOut">
              <a:rPr lang="it-IT" smtClean="0"/>
              <a:pPr/>
              <a:t>12/06/2015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5CFE-DF8A-4831-AFEC-562D0683563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EBF017-DC7E-460A-BA21-C26AFCD0978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10F52-0937-4A72-9D4A-A0D6EB644A6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5B3BD0-5613-432F-B320-3C5B6AD681D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54D1DD9-363D-45E7-99C0-610021C62AD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FA16FE-CF9C-4ECD-8C9A-311419C1A1F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CFAACD7-17E3-4159-A7A4-2A660ACF892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B6A7A4C-6054-4B2E-9274-1143DFB980D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BCC366D-66B4-49DF-A067-4F9B95A80CF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137DC4B-8C23-403C-8E4C-0B48B3C7566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4A6ED1E-4266-4DB9-8AFE-FB9C79B857D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2D1C0-606E-41E1-8454-2EDF31A38BAE}" type="datetimeFigureOut">
              <a:rPr lang="it-IT" smtClean="0"/>
              <a:pPr/>
              <a:t>12/06/2015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5CFE-DF8A-4831-AFEC-562D0683563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041C6C6-6572-4731-86C1-C9F5D9130D2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55A9880-769E-46FB-A701-DDD23012963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61FF188-B6DA-416B-9C7A-E657E5973C0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E4B6E6E-A082-413F-80F9-4B918695C78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1794A86-38C3-4ED8-B4DF-DA38E2814C9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6B94092-4E74-407F-97AF-878B6D74AAA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4E7DCB6-1075-4A9F-AFCD-20D5935A25D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2D1C0-606E-41E1-8454-2EDF31A38BAE}" type="datetimeFigureOut">
              <a:rPr lang="it-IT" smtClean="0"/>
              <a:pPr/>
              <a:t>12/06/2015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5CFE-DF8A-4831-AFEC-562D0683563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2D1C0-606E-41E1-8454-2EDF31A38BAE}" type="datetimeFigureOut">
              <a:rPr lang="it-IT" smtClean="0"/>
              <a:pPr/>
              <a:t>12/06/2015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5CFE-DF8A-4831-AFEC-562D0683563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2D1C0-606E-41E1-8454-2EDF31A38BAE}" type="datetimeFigureOut">
              <a:rPr lang="it-IT" smtClean="0"/>
              <a:pPr/>
              <a:t>12/06/2015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5CFE-DF8A-4831-AFEC-562D0683563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2D1C0-606E-41E1-8454-2EDF31A38BAE}" type="datetimeFigureOut">
              <a:rPr lang="it-IT" smtClean="0"/>
              <a:pPr/>
              <a:t>12/06/2015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5CFE-DF8A-4831-AFEC-562D0683563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2D1C0-606E-41E1-8454-2EDF31A38BAE}" type="datetimeFigureOut">
              <a:rPr lang="it-IT" smtClean="0"/>
              <a:pPr/>
              <a:t>12/06/2015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D5CFE-DF8A-4831-AFEC-562D0683563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1783EA-328D-4E59-84D8-7D3E6A5B5E50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89D900-6F6F-4921-8395-DBA8B3482927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400" b="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 b="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 b="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AFF540-281B-425E-A59B-BDA333824D7E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9DB18F-B36B-47F1-AEFD-7C24721CE254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508105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3rd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 International Conference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on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the Flat Dilatometer</a:t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	Rome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– Italy, June 14-16, 2015</a:t>
            </a:r>
          </a:p>
          <a:p>
            <a:pPr algn="ctr"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1547664" y="4365104"/>
            <a:ext cx="7416824" cy="190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2508250" algn="l"/>
              </a:tabLst>
            </a:pPr>
            <a:r>
              <a:rPr lang="en-US" sz="2000" b="1" dirty="0">
                <a:latin typeface="Tahoma" pitchFamily="34" charset="0"/>
                <a:cs typeface="Tahoma" pitchFamily="34" charset="0"/>
              </a:rPr>
              <a:t>Sara Amoroso </a:t>
            </a:r>
            <a:r>
              <a:rPr lang="it-IT" sz="1800" i="1" dirty="0" smtClean="0">
                <a:latin typeface="Tahoma" pitchFamily="34" charset="0"/>
                <a:cs typeface="Tahoma" pitchFamily="34" charset="0"/>
              </a:rPr>
              <a:t>(Istituto Nazionale di Geofisica e Vulcanologia, Italy)</a:t>
            </a:r>
            <a:endParaRPr lang="it-IT" sz="1800" i="1" dirty="0">
              <a:latin typeface="Tahoma" pitchFamily="34" charset="0"/>
              <a:cs typeface="Tahoma" pitchFamily="34" charset="0"/>
            </a:endParaRPr>
          </a:p>
          <a:p>
            <a:pPr>
              <a:tabLst>
                <a:tab pos="2508250" algn="l"/>
              </a:tabLst>
            </a:pPr>
            <a:r>
              <a:rPr lang="it-IT" sz="1800" i="1" u="sng" dirty="0" smtClean="0">
                <a:solidFill>
                  <a:srgbClr val="3333CC"/>
                </a:solidFill>
                <a:latin typeface="Tahoma" pitchFamily="34" charset="0"/>
                <a:cs typeface="Tahoma" pitchFamily="34" charset="0"/>
              </a:rPr>
              <a:t>sara.amoroso@ingv.it</a:t>
            </a:r>
            <a:endParaRPr lang="it-IT" sz="1800" i="1" u="sng" dirty="0">
              <a:solidFill>
                <a:srgbClr val="3333CC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ts val="1200"/>
              </a:spcBef>
              <a:tabLst>
                <a:tab pos="2508250" algn="l"/>
              </a:tabLst>
            </a:pPr>
            <a:endParaRPr lang="it-IT" sz="20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ts val="1200"/>
              </a:spcBef>
              <a:tabLst>
                <a:tab pos="2508250" algn="l"/>
              </a:tabLst>
            </a:pPr>
            <a:r>
              <a:rPr lang="it-IT" sz="20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Paola </a:t>
            </a:r>
            <a:r>
              <a:rPr lang="it-IT" sz="2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Monaco </a:t>
            </a:r>
            <a:r>
              <a:rPr lang="it-IT" sz="1800" i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it-IT" sz="1800" i="1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University</a:t>
            </a:r>
            <a:r>
              <a:rPr lang="it-IT" sz="1800" i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it-IT" sz="1800" i="1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of</a:t>
            </a:r>
            <a:r>
              <a:rPr lang="it-IT" sz="1800" i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L'Aquila, Italy)</a:t>
            </a:r>
            <a:endParaRPr lang="it-IT" sz="1800" i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ts val="200"/>
              </a:spcBef>
              <a:tabLst>
                <a:tab pos="2508250" algn="l"/>
              </a:tabLst>
            </a:pPr>
            <a:r>
              <a:rPr lang="it-IT" sz="1800" i="1" u="sng" dirty="0" smtClean="0">
                <a:solidFill>
                  <a:srgbClr val="3333CC"/>
                </a:solidFill>
                <a:latin typeface="Tahoma" pitchFamily="34" charset="0"/>
                <a:cs typeface="Tahoma" pitchFamily="34" charset="0"/>
              </a:rPr>
              <a:t>paola.monaco@univaq.it</a:t>
            </a:r>
            <a:endParaRPr lang="it-IT" sz="1800" i="1" u="sng" dirty="0">
              <a:solidFill>
                <a:srgbClr val="3333C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it-IT" sz="2800">
              <a:solidFill>
                <a:srgbClr val="FFFF00"/>
              </a:solidFill>
              <a:latin typeface="Times New Roman"/>
            </a:endParaRPr>
          </a:p>
        </p:txBody>
      </p:sp>
      <p:pic>
        <p:nvPicPr>
          <p:cNvPr id="28677" name="Picture 5" descr="Logo definitiv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45224"/>
            <a:ext cx="724252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 Box 3"/>
          <p:cNvSpPr txBox="1">
            <a:spLocks noChangeArrowheads="1"/>
          </p:cNvSpPr>
          <p:nvPr/>
        </p:nvSpPr>
        <p:spPr bwMode="auto">
          <a:xfrm>
            <a:off x="0" y="2075364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solidFill>
                  <a:srgbClr val="3333CC"/>
                </a:solidFill>
                <a:latin typeface="Tahoma" pitchFamily="34" charset="0"/>
                <a:cs typeface="Tahoma" pitchFamily="34" charset="0"/>
              </a:rPr>
              <a:t>G-</a:t>
            </a:r>
            <a:r>
              <a:rPr lang="el-GR" sz="3200" b="1" dirty="0" smtClean="0">
                <a:solidFill>
                  <a:srgbClr val="3333CC"/>
                </a:solidFill>
                <a:latin typeface="Tahoma" pitchFamily="34" charset="0"/>
                <a:cs typeface="Tahoma" pitchFamily="34" charset="0"/>
              </a:rPr>
              <a:t>γ</a:t>
            </a:r>
            <a:r>
              <a:rPr lang="it-IT" sz="3200" b="1" dirty="0" smtClean="0">
                <a:solidFill>
                  <a:srgbClr val="3333C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it-IT" sz="3200" b="1" dirty="0" err="1" smtClean="0">
                <a:solidFill>
                  <a:srgbClr val="3333CC"/>
                </a:solidFill>
                <a:latin typeface="Tahoma" pitchFamily="34" charset="0"/>
                <a:cs typeface="Tahoma" pitchFamily="34" charset="0"/>
              </a:rPr>
              <a:t>stiffness</a:t>
            </a:r>
            <a:r>
              <a:rPr lang="it-IT" sz="3200" b="1" dirty="0" smtClean="0">
                <a:solidFill>
                  <a:srgbClr val="3333C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it-IT" sz="3200" b="1" dirty="0" err="1" smtClean="0">
                <a:solidFill>
                  <a:srgbClr val="3333CC"/>
                </a:solidFill>
                <a:latin typeface="Tahoma" pitchFamily="34" charset="0"/>
                <a:cs typeface="Tahoma" pitchFamily="34" charset="0"/>
              </a:rPr>
              <a:t>degradation</a:t>
            </a:r>
            <a:r>
              <a:rPr lang="it-IT" sz="3200" b="1" dirty="0" smtClean="0">
                <a:solidFill>
                  <a:srgbClr val="3333C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it-IT" sz="3200" b="1" dirty="0" err="1" smtClean="0">
                <a:solidFill>
                  <a:srgbClr val="3333CC"/>
                </a:solidFill>
                <a:latin typeface="Tahoma" pitchFamily="34" charset="0"/>
                <a:cs typeface="Tahoma" pitchFamily="34" charset="0"/>
              </a:rPr>
              <a:t>curves</a:t>
            </a:r>
            <a:r>
              <a:rPr lang="it-IT" sz="3200" b="1" dirty="0" smtClean="0">
                <a:solidFill>
                  <a:srgbClr val="3333CC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it-IT" sz="3200" b="1" dirty="0" err="1" smtClean="0">
                <a:solidFill>
                  <a:srgbClr val="3333CC"/>
                </a:solidFill>
                <a:latin typeface="Tahoma" pitchFamily="34" charset="0"/>
                <a:cs typeface="Tahoma" pitchFamily="34" charset="0"/>
              </a:rPr>
              <a:t>by</a:t>
            </a:r>
            <a:r>
              <a:rPr lang="it-IT" sz="3200" b="1" dirty="0" smtClean="0">
                <a:solidFill>
                  <a:srgbClr val="3333C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it-IT" sz="3200" b="1" dirty="0" err="1" smtClean="0">
                <a:solidFill>
                  <a:srgbClr val="3333CC"/>
                </a:solidFill>
                <a:latin typeface="Tahoma" pitchFamily="34" charset="0"/>
                <a:cs typeface="Tahoma" pitchFamily="34" charset="0"/>
              </a:rPr>
              <a:t>seismic</a:t>
            </a:r>
            <a:r>
              <a:rPr lang="it-IT" sz="3200" b="1" dirty="0" smtClean="0">
                <a:solidFill>
                  <a:srgbClr val="3333C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it-IT" sz="3200" b="1" dirty="0" err="1" smtClean="0">
                <a:solidFill>
                  <a:srgbClr val="3333CC"/>
                </a:solidFill>
                <a:latin typeface="Tahoma" pitchFamily="34" charset="0"/>
                <a:cs typeface="Tahoma" pitchFamily="34" charset="0"/>
              </a:rPr>
              <a:t>dilatometer</a:t>
            </a:r>
            <a:r>
              <a:rPr lang="it-IT" sz="3200" b="1" dirty="0" smtClean="0">
                <a:solidFill>
                  <a:srgbClr val="3333CC"/>
                </a:solidFill>
                <a:latin typeface="Tahoma" pitchFamily="34" charset="0"/>
                <a:cs typeface="Tahoma" pitchFamily="34" charset="0"/>
              </a:rPr>
              <a:t> (SDMT)</a:t>
            </a:r>
            <a:endParaRPr lang="en-US" sz="3200" b="1" dirty="0" smtClean="0">
              <a:solidFill>
                <a:srgbClr val="3333C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8679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875463" y="6237288"/>
            <a:ext cx="1905000" cy="457200"/>
          </a:xfrm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60BEB04-CEBE-4063-9C5B-0AA7FA29C383}" type="slidenum">
              <a:rPr lang="it-IT" smtClean="0">
                <a:latin typeface="Tahoma" pitchFamily="34" charset="0"/>
                <a:cs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it-IT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1"/>
          <p:cNvSpPr>
            <a:spLocks noChangeAspect="1" noChangeArrowheads="1"/>
          </p:cNvSpPr>
          <p:nvPr/>
        </p:nvSpPr>
        <p:spPr bwMode="auto">
          <a:xfrm>
            <a:off x="0" y="4076700"/>
            <a:ext cx="9144000" cy="92075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tIns="0" bIns="0" anchor="ctr">
            <a:spAutoFit/>
          </a:bodyPr>
          <a:lstStyle/>
          <a:p>
            <a:pPr marL="3676650">
              <a:defRPr/>
            </a:pPr>
            <a:endParaRPr lang="it-IT" sz="6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pic>
        <p:nvPicPr>
          <p:cNvPr id="10" name="Picture 10" descr="C:\Users\Sara Amoroso\Desktop\INGV_Logo-abbr_colo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293096"/>
            <a:ext cx="711628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80864"/>
            <a:ext cx="1041400" cy="13319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Immagin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88" y="1268413"/>
            <a:ext cx="881062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875463" y="6237288"/>
            <a:ext cx="1905000" cy="457200"/>
          </a:xfrm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F3207A-62FB-498D-A98F-C3D9C493767A}" type="slidenum">
              <a:rPr lang="it-IT" smtClean="0">
                <a:latin typeface="Tahoma" pitchFamily="34" charset="0"/>
                <a:cs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it-IT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0" y="287338"/>
            <a:ext cx="9140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>
                <a:solidFill>
                  <a:srgbClr val="990000"/>
                </a:solidFill>
                <a:latin typeface="Tahoma" pitchFamily="34" charset="0"/>
                <a:cs typeface="Arial" charset="0"/>
              </a:rPr>
              <a:t>Western Australia</a:t>
            </a:r>
            <a:r>
              <a:rPr lang="en-US" sz="3200" b="1">
                <a:solidFill>
                  <a:srgbClr val="990000"/>
                </a:solidFill>
                <a:latin typeface="Tahoma" pitchFamily="34" charset="0"/>
                <a:cs typeface="Arial" charset="0"/>
              </a:rPr>
              <a:t> </a:t>
            </a:r>
            <a:r>
              <a:rPr lang="it-IT" sz="3200" b="1">
                <a:solidFill>
                  <a:srgbClr val="000000"/>
                </a:solidFill>
                <a:latin typeface="Tahoma" pitchFamily="34" charset="0"/>
                <a:cs typeface="Arial" charset="0"/>
              </a:rPr>
              <a:t>– Various test sites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24172" y="4949493"/>
            <a:ext cx="8496300" cy="118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In situ </a:t>
            </a:r>
            <a:r>
              <a:rPr lang="it-IT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G/G</a:t>
            </a:r>
            <a:r>
              <a:rPr lang="it-IT" sz="2200" baseline="-15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0</a:t>
            </a:r>
            <a:r>
              <a:rPr lang="it-IT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it-IT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Symbol" pitchFamily="2" charset="2"/>
              </a:rPr>
              <a:t></a:t>
            </a:r>
            <a:r>
              <a:rPr lang="it-IT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it-IT" sz="22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decay</a:t>
            </a:r>
            <a:r>
              <a:rPr lang="it-IT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curve and </a:t>
            </a:r>
            <a:r>
              <a:rPr lang="it-IT" sz="22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superimposed</a:t>
            </a:r>
            <a:r>
              <a:rPr lang="it-IT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G</a:t>
            </a:r>
            <a:r>
              <a:rPr lang="it-IT" sz="2200" baseline="-15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DMT</a:t>
            </a:r>
            <a:r>
              <a:rPr lang="it-IT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/G</a:t>
            </a:r>
            <a:r>
              <a:rPr lang="it-IT" sz="2200" baseline="-15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0</a:t>
            </a:r>
            <a:r>
              <a:rPr lang="it-IT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data </a:t>
            </a:r>
            <a:r>
              <a:rPr lang="it-IT" sz="22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points</a:t>
            </a:r>
            <a:r>
              <a:rPr lang="it-IT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: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lphaLcParenBoth"/>
              <a:defRPr/>
            </a:pPr>
            <a:r>
              <a:rPr lang="en-US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East Perth (soft clay), Margaret River (silty clay)</a:t>
            </a:r>
          </a:p>
          <a:p>
            <a:pPr marL="457200" indent="-45720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it-IT" sz="2200" i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(Amoroso 2011)</a:t>
            </a:r>
            <a:endParaRPr lang="it-IT" sz="2200" dirty="0">
              <a:solidFill>
                <a:srgbClr val="000000"/>
              </a:solidFill>
              <a:latin typeface="Tahoma" pitchFamily="34" charset="0"/>
              <a:cs typeface="Tahoma" pitchFamily="34" charset="0"/>
              <a:sym typeface="Symbol" pitchFamily="2" charset="2"/>
            </a:endParaRPr>
          </a:p>
        </p:txBody>
      </p:sp>
      <p:sp>
        <p:nvSpPr>
          <p:cNvPr id="33798" name="Ovale 7"/>
          <p:cNvSpPr>
            <a:spLocks noChangeArrowheads="1"/>
          </p:cNvSpPr>
          <p:nvPr/>
        </p:nvSpPr>
        <p:spPr bwMode="auto">
          <a:xfrm>
            <a:off x="250825" y="1196975"/>
            <a:ext cx="1152525" cy="576263"/>
          </a:xfrm>
          <a:prstGeom prst="ellipse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80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33799" name="Ovale 8"/>
          <p:cNvSpPr>
            <a:spLocks noChangeArrowheads="1"/>
          </p:cNvSpPr>
          <p:nvPr/>
        </p:nvSpPr>
        <p:spPr bwMode="auto">
          <a:xfrm>
            <a:off x="4787900" y="1196975"/>
            <a:ext cx="1152525" cy="576263"/>
          </a:xfrm>
          <a:prstGeom prst="ellipse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80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33800" name="Ovale 9"/>
          <p:cNvSpPr>
            <a:spLocks noChangeArrowheads="1"/>
          </p:cNvSpPr>
          <p:nvPr/>
        </p:nvSpPr>
        <p:spPr bwMode="auto">
          <a:xfrm>
            <a:off x="2339975" y="2492375"/>
            <a:ext cx="2087563" cy="576263"/>
          </a:xfrm>
          <a:prstGeom prst="ellipse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80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33801" name="Ovale 10"/>
          <p:cNvSpPr>
            <a:spLocks noChangeArrowheads="1"/>
          </p:cNvSpPr>
          <p:nvPr/>
        </p:nvSpPr>
        <p:spPr bwMode="auto">
          <a:xfrm>
            <a:off x="6804025" y="2276475"/>
            <a:ext cx="2089150" cy="576263"/>
          </a:xfrm>
          <a:prstGeom prst="ellipse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800">
              <a:solidFill>
                <a:srgbClr val="FFFF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8"/>
          <p:cNvGrpSpPr>
            <a:grpSpLocks noChangeAspect="1"/>
          </p:cNvGrpSpPr>
          <p:nvPr/>
        </p:nvGrpSpPr>
        <p:grpSpPr bwMode="auto">
          <a:xfrm>
            <a:off x="593725" y="1125538"/>
            <a:ext cx="8515351" cy="5599112"/>
            <a:chOff x="701316" y="1484784"/>
            <a:chExt cx="7741368" cy="5090546"/>
          </a:xfrm>
        </p:grpSpPr>
        <p:grpSp>
          <p:nvGrpSpPr>
            <p:cNvPr id="3" name="Gruppo 14"/>
            <p:cNvGrpSpPr>
              <a:grpSpLocks/>
            </p:cNvGrpSpPr>
            <p:nvPr/>
          </p:nvGrpSpPr>
          <p:grpSpPr bwMode="auto">
            <a:xfrm>
              <a:off x="701316" y="1484784"/>
              <a:ext cx="7741368" cy="5090546"/>
              <a:chOff x="1187624" y="1484784"/>
              <a:chExt cx="7741368" cy="5090546"/>
            </a:xfrm>
          </p:grpSpPr>
          <p:pic>
            <p:nvPicPr>
              <p:cNvPr id="120838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187624" y="1484784"/>
                <a:ext cx="6336704" cy="40940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" name="Gruppo 13"/>
              <p:cNvGrpSpPr>
                <a:grpSpLocks/>
              </p:cNvGrpSpPr>
              <p:nvPr/>
            </p:nvGrpSpPr>
            <p:grpSpPr bwMode="auto">
              <a:xfrm>
                <a:off x="1872000" y="2636912"/>
                <a:ext cx="2411670" cy="986418"/>
                <a:chOff x="1872000" y="2636912"/>
                <a:chExt cx="2411670" cy="986418"/>
              </a:xfrm>
            </p:grpSpPr>
            <p:sp>
              <p:nvSpPr>
                <p:cNvPr id="120843" name="Text Box 105"/>
                <p:cNvSpPr txBox="1">
                  <a:spLocks noChangeArrowheads="1"/>
                </p:cNvSpPr>
                <p:nvPr/>
              </p:nvSpPr>
              <p:spPr bwMode="auto">
                <a:xfrm>
                  <a:off x="1872000" y="2700000"/>
                  <a:ext cx="2304256" cy="9233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defTabSz="309563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it-IT" sz="2000">
                      <a:solidFill>
                        <a:srgbClr val="000000"/>
                      </a:solidFill>
                      <a:latin typeface="Tahoma" pitchFamily="34" charset="0"/>
                      <a:cs typeface="Arial" charset="0"/>
                    </a:rPr>
                    <a:t>"Typical shape" G/G</a:t>
                  </a:r>
                  <a:r>
                    <a:rPr lang="it-IT" sz="2000" baseline="-15000">
                      <a:solidFill>
                        <a:srgbClr val="000000"/>
                      </a:solidFill>
                      <a:latin typeface="Tahoma" pitchFamily="34" charset="0"/>
                      <a:cs typeface="Arial" charset="0"/>
                    </a:rPr>
                    <a:t>0</a:t>
                  </a:r>
                  <a:r>
                    <a:rPr lang="it-IT" sz="2000">
                      <a:solidFill>
                        <a:srgbClr val="000000"/>
                      </a:solidFill>
                      <a:latin typeface="Tahoma" pitchFamily="34" charset="0"/>
                      <a:cs typeface="Arial" charset="0"/>
                    </a:rPr>
                    <a:t>-</a:t>
                  </a:r>
                  <a:r>
                    <a:rPr lang="it-IT" sz="2000">
                      <a:solidFill>
                        <a:srgbClr val="000000"/>
                      </a:solidFill>
                      <a:latin typeface="Tahoma" pitchFamily="34" charset="0"/>
                      <a:cs typeface="Arial" charset="0"/>
                      <a:sym typeface="Symbol" pitchFamily="18" charset="2"/>
                    </a:rPr>
                    <a:t></a:t>
                  </a:r>
                  <a:r>
                    <a:rPr lang="it-IT" sz="2000">
                      <a:solidFill>
                        <a:srgbClr val="000000"/>
                      </a:solidFill>
                      <a:latin typeface="Tahoma" pitchFamily="34" charset="0"/>
                      <a:cs typeface="Arial" charset="0"/>
                    </a:rPr>
                    <a:t> curves in different soil types</a:t>
                  </a:r>
                </a:p>
              </p:txBody>
            </p:sp>
            <p:cxnSp>
              <p:nvCxnSpPr>
                <p:cNvPr id="120844" name="Connettore 2 6"/>
                <p:cNvCxnSpPr>
                  <a:cxnSpLocks noChangeShapeType="1"/>
                </p:cNvCxnSpPr>
                <p:nvPr/>
              </p:nvCxnSpPr>
              <p:spPr bwMode="auto">
                <a:xfrm flipV="1">
                  <a:off x="3851920" y="2636912"/>
                  <a:ext cx="431750" cy="432048"/>
                </a:xfrm>
                <a:prstGeom prst="straightConnector1">
                  <a:avLst/>
                </a:prstGeom>
                <a:noFill/>
                <a:ln w="25400" algn="ctr">
                  <a:solidFill>
                    <a:schemeClr val="tx1"/>
                  </a:solidFill>
                  <a:miter lim="800000"/>
                  <a:headEnd/>
                  <a:tailEnd type="arrow" w="med" len="med"/>
                </a:ln>
              </p:spPr>
            </p:cxnSp>
          </p:grpSp>
          <p:grpSp>
            <p:nvGrpSpPr>
              <p:cNvPr id="5" name="Gruppo 12"/>
              <p:cNvGrpSpPr>
                <a:grpSpLocks/>
              </p:cNvGrpSpPr>
              <p:nvPr/>
            </p:nvGrpSpPr>
            <p:grpSpPr bwMode="auto">
              <a:xfrm>
                <a:off x="3402124" y="4941168"/>
                <a:ext cx="5526868" cy="1634162"/>
                <a:chOff x="3402124" y="4941168"/>
                <a:chExt cx="5526868" cy="1634162"/>
              </a:xfrm>
            </p:grpSpPr>
            <p:sp>
              <p:nvSpPr>
                <p:cNvPr id="120841" name="Text Box 105"/>
                <p:cNvSpPr txBox="1">
                  <a:spLocks noChangeArrowheads="1"/>
                </p:cNvSpPr>
                <p:nvPr/>
              </p:nvSpPr>
              <p:spPr bwMode="auto">
                <a:xfrm>
                  <a:off x="3402124" y="5652000"/>
                  <a:ext cx="5526868" cy="9233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defTabSz="715963" eaLnBrk="0" fontAlgn="base" hangingPunct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ct val="0"/>
                    </a:spcAft>
                    <a:buClr>
                      <a:srgbClr val="3333CC"/>
                    </a:buClr>
                  </a:pPr>
                  <a:r>
                    <a:rPr lang="en-US" sz="2000">
                      <a:solidFill>
                        <a:srgbClr val="000000"/>
                      </a:solidFill>
                      <a:latin typeface="Tahoma" pitchFamily="34" charset="0"/>
                      <a:cs typeface="Tahoma" pitchFamily="34" charset="0"/>
                    </a:rPr>
                    <a:t>Range of values of G</a:t>
                  </a:r>
                  <a:r>
                    <a:rPr lang="en-US" sz="2000" baseline="-15000">
                      <a:solidFill>
                        <a:srgbClr val="000000"/>
                      </a:solidFill>
                      <a:latin typeface="Tahoma" pitchFamily="34" charset="0"/>
                      <a:cs typeface="Tahoma" pitchFamily="34" charset="0"/>
                    </a:rPr>
                    <a:t>DMT</a:t>
                  </a:r>
                  <a:r>
                    <a:rPr lang="en-US" sz="2000">
                      <a:solidFill>
                        <a:srgbClr val="000000"/>
                      </a:solidFill>
                      <a:latin typeface="Tahoma" pitchFamily="34" charset="0"/>
                      <a:cs typeface="Tahoma" pitchFamily="34" charset="0"/>
                    </a:rPr>
                    <a:t>/G</a:t>
                  </a:r>
                  <a:r>
                    <a:rPr lang="en-US" sz="2000" baseline="-15000">
                      <a:solidFill>
                        <a:srgbClr val="000000"/>
                      </a:solidFill>
                      <a:latin typeface="Tahoma" pitchFamily="34" charset="0"/>
                      <a:cs typeface="Tahoma" pitchFamily="34" charset="0"/>
                    </a:rPr>
                    <a:t>0</a:t>
                  </a:r>
                  <a:r>
                    <a:rPr lang="en-US" sz="2000">
                      <a:solidFill>
                        <a:srgbClr val="000000"/>
                      </a:solidFill>
                      <a:latin typeface="Tahoma" pitchFamily="34" charset="0"/>
                      <a:cs typeface="Tahoma" pitchFamily="34" charset="0"/>
                    </a:rPr>
                    <a:t> and corresponding shear strain </a:t>
                  </a:r>
                  <a:r>
                    <a:rPr lang="en-US" sz="2000">
                      <a:solidFill>
                        <a:srgbClr val="000000"/>
                      </a:solidFill>
                      <a:latin typeface="Tahoma" pitchFamily="34" charset="0"/>
                      <a:cs typeface="Tahoma" pitchFamily="34" charset="0"/>
                      <a:sym typeface="Symbol" pitchFamily="18" charset="2"/>
                    </a:rPr>
                    <a:t></a:t>
                  </a:r>
                  <a:r>
                    <a:rPr lang="it-IT" sz="2000" baseline="-15000">
                      <a:solidFill>
                        <a:srgbClr val="000000"/>
                      </a:solidFill>
                      <a:latin typeface="Tahoma" pitchFamily="34" charset="0"/>
                      <a:cs typeface="Tahoma" pitchFamily="34" charset="0"/>
                    </a:rPr>
                    <a:t>DMT </a:t>
                  </a:r>
                  <a:r>
                    <a:rPr lang="en-US" sz="2000">
                      <a:solidFill>
                        <a:srgbClr val="000000"/>
                      </a:solidFill>
                      <a:latin typeface="Tahoma" pitchFamily="34" charset="0"/>
                      <a:cs typeface="Tahoma" pitchFamily="34" charset="0"/>
                    </a:rPr>
                    <a:t>determined by the "intersection" procedure in different soil types </a:t>
                  </a:r>
                </a:p>
              </p:txBody>
            </p:sp>
            <p:cxnSp>
              <p:nvCxnSpPr>
                <p:cNvPr id="120842" name="Connettore 2 6"/>
                <p:cNvCxnSpPr>
                  <a:cxnSpLocks noChangeShapeType="1"/>
                </p:cNvCxnSpPr>
                <p:nvPr/>
              </p:nvCxnSpPr>
              <p:spPr bwMode="auto">
                <a:xfrm>
                  <a:off x="6012160" y="4941168"/>
                  <a:ext cx="216024" cy="648072"/>
                </a:xfrm>
                <a:prstGeom prst="straightConnector1">
                  <a:avLst/>
                </a:prstGeom>
                <a:noFill/>
                <a:ln w="25400" algn="ctr">
                  <a:solidFill>
                    <a:schemeClr val="tx1"/>
                  </a:solidFill>
                  <a:miter lim="800000"/>
                  <a:headEnd type="arrow" w="med" len="med"/>
                  <a:tailEnd/>
                </a:ln>
              </p:spPr>
            </p:cxnSp>
          </p:grpSp>
        </p:grpSp>
        <p:sp>
          <p:nvSpPr>
            <p:cNvPr id="120837" name="Rettangolo 17"/>
            <p:cNvSpPr>
              <a:spLocks noChangeArrowheads="1"/>
            </p:cNvSpPr>
            <p:nvPr/>
          </p:nvSpPr>
          <p:spPr bwMode="auto">
            <a:xfrm>
              <a:off x="848456" y="5281179"/>
              <a:ext cx="2287682" cy="335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i="1" dirty="0" smtClean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Amoroso et al. (2014)</a:t>
              </a:r>
              <a:endParaRPr lang="it-IT" b="1" i="1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20835" name="Rectangle 2"/>
          <p:cNvSpPr>
            <a:spLocks noChangeArrowheads="1"/>
          </p:cNvSpPr>
          <p:nvPr/>
        </p:nvSpPr>
        <p:spPr bwMode="auto">
          <a:xfrm>
            <a:off x="0" y="260350"/>
            <a:ext cx="91408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Typical ranges of </a:t>
            </a:r>
            <a:r>
              <a:rPr lang="en-GB" sz="3200" b="1">
                <a:solidFill>
                  <a:srgbClr val="9900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</a:t>
            </a:r>
            <a:r>
              <a:rPr lang="en-GB" sz="3200" b="1" baseline="-15000">
                <a:solidFill>
                  <a:srgbClr val="9900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DMT</a:t>
            </a:r>
            <a:r>
              <a:rPr lang="en-GB" sz="3200" b="1">
                <a:solidFill>
                  <a:srgbClr val="9900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in different soil types</a:t>
            </a:r>
            <a:endParaRPr lang="it-IT" sz="3200" b="1" baseline="-15000">
              <a:solidFill>
                <a:srgbClr val="99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0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050" name="Object 11"/>
          <p:cNvGraphicFramePr>
            <a:graphicFrameLocks noChangeAspect="1"/>
          </p:cNvGraphicFramePr>
          <p:nvPr/>
        </p:nvGraphicFramePr>
        <p:xfrm>
          <a:off x="6048375" y="2205038"/>
          <a:ext cx="2093913" cy="863600"/>
        </p:xfrm>
        <a:graphic>
          <a:graphicData uri="http://schemas.openxmlformats.org/presentationml/2006/ole">
            <p:oleObj spid="_x0000_s4098" name="Equazione" r:id="rId4" imgW="1637589" imgH="672808" progId="Equation.3">
              <p:embed/>
            </p:oleObj>
          </a:graphicData>
        </a:graphic>
      </p:graphicFrame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341438"/>
            <a:ext cx="3313113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0" y="133350"/>
            <a:ext cx="91408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Tentative equation for deriving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G</a:t>
            </a:r>
            <a:r>
              <a:rPr lang="en-GB" sz="320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GB" sz="3200" b="1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G</a:t>
            </a:r>
            <a:r>
              <a:rPr lang="en-GB" sz="3200" b="1" baseline="-2500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0</a:t>
            </a:r>
            <a:r>
              <a:rPr lang="en-GB" sz="320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en-GB" sz="3200" b="1">
                <a:solidFill>
                  <a:srgbClr val="9900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</a:t>
            </a:r>
            <a:r>
              <a:rPr lang="en-GB" sz="3200" b="1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 curves from SDMT</a:t>
            </a:r>
          </a:p>
        </p:txBody>
      </p:sp>
      <p:grpSp>
        <p:nvGrpSpPr>
          <p:cNvPr id="2" name="Gruppo 12"/>
          <p:cNvGrpSpPr>
            <a:grpSpLocks/>
          </p:cNvGrpSpPr>
          <p:nvPr/>
        </p:nvGrpSpPr>
        <p:grpSpPr bwMode="auto">
          <a:xfrm>
            <a:off x="3455988" y="1341438"/>
            <a:ext cx="5329237" cy="768350"/>
            <a:chOff x="3563719" y="1268760"/>
            <a:chExt cx="5328761" cy="769441"/>
          </a:xfrm>
        </p:grpSpPr>
        <p:sp>
          <p:nvSpPr>
            <p:cNvPr id="2065" name="Text Box 105"/>
            <p:cNvSpPr txBox="1">
              <a:spLocks noChangeArrowheads="1"/>
            </p:cNvSpPr>
            <p:nvPr/>
          </p:nvSpPr>
          <p:spPr bwMode="auto">
            <a:xfrm>
              <a:off x="3995936" y="1268760"/>
              <a:ext cx="4896544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30956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SDMT data points used to assist construction of </a:t>
              </a:r>
              <a:r>
                <a:rPr lang="en-US" sz="2200" u="sng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hyperbolic equation</a:t>
              </a:r>
              <a:endParaRPr lang="it-IT" sz="2200">
                <a:solidFill>
                  <a:srgbClr val="000000"/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2066" name="Freccia in giù 10"/>
            <p:cNvSpPr>
              <a:spLocks noChangeArrowheads="1"/>
            </p:cNvSpPr>
            <p:nvPr/>
          </p:nvSpPr>
          <p:spPr bwMode="auto">
            <a:xfrm rot="5400000">
              <a:off x="3528000" y="1474887"/>
              <a:ext cx="428625" cy="357187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t-IT" sz="2800">
                <a:solidFill>
                  <a:srgbClr val="FFFF00"/>
                </a:solidFill>
                <a:cs typeface="Arial" charset="0"/>
              </a:endParaRPr>
            </a:p>
          </p:txBody>
        </p:sp>
      </p:grpSp>
      <p:grpSp>
        <p:nvGrpSpPr>
          <p:cNvPr id="3" name="Gruppo 15"/>
          <p:cNvGrpSpPr>
            <a:grpSpLocks/>
          </p:cNvGrpSpPr>
          <p:nvPr/>
        </p:nvGrpSpPr>
        <p:grpSpPr bwMode="auto">
          <a:xfrm>
            <a:off x="503238" y="3168650"/>
            <a:ext cx="8237537" cy="3600450"/>
            <a:chOff x="468000" y="3168000"/>
            <a:chExt cx="8236898" cy="3600400"/>
          </a:xfrm>
        </p:grpSpPr>
        <p:grpSp>
          <p:nvGrpSpPr>
            <p:cNvPr id="4" name="Gruppo 13"/>
            <p:cNvGrpSpPr>
              <a:grpSpLocks/>
            </p:cNvGrpSpPr>
            <p:nvPr/>
          </p:nvGrpSpPr>
          <p:grpSpPr bwMode="auto">
            <a:xfrm>
              <a:off x="3960000" y="3168000"/>
              <a:ext cx="4744898" cy="3600400"/>
              <a:chOff x="4211960" y="3257600"/>
              <a:chExt cx="4744898" cy="3600400"/>
            </a:xfrm>
          </p:grpSpPr>
          <p:pic>
            <p:nvPicPr>
              <p:cNvPr id="2062" name="Picture 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211960" y="3257600"/>
                <a:ext cx="4744898" cy="3600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63" name="Text Box 105"/>
              <p:cNvSpPr txBox="1">
                <a:spLocks noChangeArrowheads="1"/>
              </p:cNvSpPr>
              <p:nvPr/>
            </p:nvSpPr>
            <p:spPr bwMode="auto">
              <a:xfrm>
                <a:off x="4823960" y="5552632"/>
                <a:ext cx="2700232" cy="738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30956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400" i="1">
                    <a:solidFill>
                      <a:srgbClr val="000000"/>
                    </a:solidFill>
                    <a:latin typeface="Arial" charset="0"/>
                    <a:cs typeface="Tahoma" pitchFamily="34" charset="0"/>
                  </a:rPr>
                  <a:t>DSDSS (Double Sample Direct Simple Shear tests): University of Roma La Sapienza</a:t>
                </a:r>
                <a:endParaRPr lang="it-IT" sz="1400" i="1">
                  <a:solidFill>
                    <a:srgbClr val="000000"/>
                  </a:solidFill>
                  <a:latin typeface="Arial" charset="0"/>
                  <a:cs typeface="Tahoma" pitchFamily="34" charset="0"/>
                </a:endParaRPr>
              </a:p>
            </p:txBody>
          </p:sp>
          <p:sp>
            <p:nvSpPr>
              <p:cNvPr id="2064" name="Text Box 105"/>
              <p:cNvSpPr txBox="1">
                <a:spLocks noChangeArrowheads="1"/>
              </p:cNvSpPr>
              <p:nvPr/>
            </p:nvSpPr>
            <p:spPr bwMode="auto">
              <a:xfrm>
                <a:off x="4788024" y="3312000"/>
                <a:ext cx="24122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30956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>
                    <a:solidFill>
                      <a:srgbClr val="000000"/>
                    </a:solidFill>
                    <a:latin typeface="Arial" charset="0"/>
                    <a:cs typeface="Tahoma" pitchFamily="34" charset="0"/>
                  </a:rPr>
                  <a:t>Roio Piano – L'Aquila</a:t>
                </a:r>
              </a:p>
            </p:txBody>
          </p:sp>
        </p:grpSp>
        <p:grpSp>
          <p:nvGrpSpPr>
            <p:cNvPr id="5" name="Gruppo 14"/>
            <p:cNvGrpSpPr>
              <a:grpSpLocks/>
            </p:cNvGrpSpPr>
            <p:nvPr/>
          </p:nvGrpSpPr>
          <p:grpSpPr bwMode="auto">
            <a:xfrm>
              <a:off x="468000" y="3789040"/>
              <a:ext cx="3345354" cy="1785104"/>
              <a:chOff x="539552" y="3789040"/>
              <a:chExt cx="3345354" cy="1785104"/>
            </a:xfrm>
          </p:grpSpPr>
          <p:sp>
            <p:nvSpPr>
              <p:cNvPr id="2060" name="Text Box 105"/>
              <p:cNvSpPr txBox="1">
                <a:spLocks noChangeArrowheads="1"/>
              </p:cNvSpPr>
              <p:nvPr/>
            </p:nvSpPr>
            <p:spPr bwMode="auto">
              <a:xfrm>
                <a:off x="539552" y="3789040"/>
                <a:ext cx="3096344" cy="1785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30956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200">
                    <a:solidFill>
                      <a:srgbClr val="000000"/>
                    </a:solidFill>
                    <a:latin typeface="Tahoma" pitchFamily="34" charset="0"/>
                    <a:cs typeface="Arial" charset="0"/>
                  </a:rPr>
                  <a:t>Comparison between </a:t>
                </a:r>
                <a:r>
                  <a:rPr lang="en-GB" sz="2200">
                    <a:solidFill>
                      <a:srgbClr val="000000"/>
                    </a:solidFill>
                    <a:latin typeface="Tahoma" pitchFamily="34" charset="0"/>
                    <a:cs typeface="Tahoma" pitchFamily="34" charset="0"/>
                  </a:rPr>
                  <a:t>G/G</a:t>
                </a:r>
                <a:r>
                  <a:rPr lang="en-GB" sz="2200" baseline="-15000">
                    <a:solidFill>
                      <a:srgbClr val="000000"/>
                    </a:solidFill>
                    <a:latin typeface="Tahoma" pitchFamily="34" charset="0"/>
                    <a:cs typeface="Tahoma" pitchFamily="34" charset="0"/>
                  </a:rPr>
                  <a:t>0</a:t>
                </a:r>
                <a:r>
                  <a:rPr lang="en-GB" sz="600" baseline="-15000">
                    <a:solidFill>
                      <a:srgbClr val="000000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GB" sz="2200">
                    <a:solidFill>
                      <a:srgbClr val="000000"/>
                    </a:solidFill>
                    <a:latin typeface="Tahoma" pitchFamily="34" charset="0"/>
                    <a:cs typeface="Tahoma" pitchFamily="34" charset="0"/>
                  </a:rPr>
                  <a:t>-</a:t>
                </a:r>
                <a:r>
                  <a:rPr lang="en-GB" sz="2200">
                    <a:solidFill>
                      <a:srgbClr val="000000"/>
                    </a:solidFill>
                    <a:latin typeface="Tahoma" pitchFamily="34" charset="0"/>
                    <a:cs typeface="Tahoma" pitchFamily="34" charset="0"/>
                    <a:sym typeface="Symbol" pitchFamily="18" charset="2"/>
                  </a:rPr>
                  <a:t></a:t>
                </a:r>
                <a:r>
                  <a:rPr lang="en-GB" sz="2200">
                    <a:solidFill>
                      <a:srgbClr val="000000"/>
                    </a:solidFill>
                    <a:latin typeface="Tahoma" pitchFamily="34" charset="0"/>
                    <a:cs typeface="Tahoma" pitchFamily="34" charset="0"/>
                  </a:rPr>
                  <a:t> decay curves obtained in Lab and estimated from SDMT by hyperbolic equation</a:t>
                </a:r>
                <a:endParaRPr lang="it-IT" sz="2200">
                  <a:solidFill>
                    <a:srgbClr val="000000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2061" name="Freccia in giù 14"/>
              <p:cNvSpPr>
                <a:spLocks noChangeArrowheads="1"/>
              </p:cNvSpPr>
              <p:nvPr/>
            </p:nvSpPr>
            <p:spPr bwMode="auto">
              <a:xfrm rot="-5400000">
                <a:off x="3492000" y="4502999"/>
                <a:ext cx="428625" cy="357187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solidFill>
                <a:schemeClr val="accent2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2800">
                  <a:solidFill>
                    <a:srgbClr val="FFFF00"/>
                  </a:solidFill>
                  <a:cs typeface="Arial" charset="0"/>
                </a:endParaRPr>
              </a:p>
            </p:txBody>
          </p:sp>
        </p:grpSp>
      </p:grpSp>
      <p:sp>
        <p:nvSpPr>
          <p:cNvPr id="2057" name="Rettangolo 16"/>
          <p:cNvSpPr>
            <a:spLocks noChangeArrowheads="1"/>
          </p:cNvSpPr>
          <p:nvPr/>
        </p:nvSpPr>
        <p:spPr bwMode="auto">
          <a:xfrm>
            <a:off x="250825" y="6092825"/>
            <a:ext cx="34575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i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Amoroso et al. (2014)</a:t>
            </a:r>
            <a:endParaRPr lang="it-IT" b="1" i="1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2"/>
          <p:cNvSpPr txBox="1">
            <a:spLocks noChangeArrowheads="1"/>
          </p:cNvSpPr>
          <p:nvPr/>
        </p:nvSpPr>
        <p:spPr bwMode="auto">
          <a:xfrm>
            <a:off x="0" y="236538"/>
            <a:ext cx="9144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b="1" kern="0" dirty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Numerical site seismic response analysis </a:t>
            </a:r>
            <a:r>
              <a:rPr lang="en-GB" sz="3200" kern="0" dirty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Schematic plot (1D) &amp; typical results</a:t>
            </a:r>
          </a:p>
        </p:txBody>
      </p:sp>
      <p:sp>
        <p:nvSpPr>
          <p:cNvPr id="121859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7019925" y="6400800"/>
            <a:ext cx="1905000" cy="457200"/>
          </a:xfrm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5432F3-9B0A-446E-92BD-E9E4215AA637}" type="slidenum">
              <a:rPr lang="en-GB" smtClean="0">
                <a:latin typeface="Tahoma" pitchFamily="34" charset="0"/>
                <a:cs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 smtClean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" name="Gruppo 15"/>
          <p:cNvGrpSpPr>
            <a:grpSpLocks/>
          </p:cNvGrpSpPr>
          <p:nvPr/>
        </p:nvGrpSpPr>
        <p:grpSpPr bwMode="auto">
          <a:xfrm>
            <a:off x="215900" y="1619250"/>
            <a:ext cx="8731250" cy="4667250"/>
            <a:chOff x="216000" y="1620000"/>
            <a:chExt cx="8731384" cy="4665943"/>
          </a:xfrm>
        </p:grpSpPr>
        <p:grpSp>
          <p:nvGrpSpPr>
            <p:cNvPr id="3" name="Gruppo 35"/>
            <p:cNvGrpSpPr>
              <a:grpSpLocks/>
            </p:cNvGrpSpPr>
            <p:nvPr/>
          </p:nvGrpSpPr>
          <p:grpSpPr bwMode="auto">
            <a:xfrm>
              <a:off x="216000" y="1620000"/>
              <a:ext cx="8731384" cy="4509296"/>
              <a:chOff x="251520" y="1584000"/>
              <a:chExt cx="8731384" cy="4509296"/>
            </a:xfrm>
          </p:grpSpPr>
          <p:pic>
            <p:nvPicPr>
              <p:cNvPr id="121864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3300" t="11121" r="5402" b="18320"/>
              <a:stretch>
                <a:fillRect/>
              </a:stretch>
            </p:blipFill>
            <p:spPr bwMode="auto">
              <a:xfrm>
                <a:off x="323528" y="2398973"/>
                <a:ext cx="8496944" cy="3694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CasellaDiTesto 216"/>
              <p:cNvSpPr txBox="1">
                <a:spLocks noChangeArrowheads="1"/>
              </p:cNvSpPr>
              <p:nvPr/>
            </p:nvSpPr>
            <p:spPr bwMode="auto">
              <a:xfrm>
                <a:off x="1691405" y="5661146"/>
                <a:ext cx="1152543" cy="2824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6000" tIns="18000" rIns="36000" bIns="18000" anchor="ctr">
                <a:spAutoFit/>
              </a:bodyPr>
              <a:lstStyle/>
              <a:p>
                <a:pPr algn="ctr">
                  <a:defRPr/>
                </a:pPr>
                <a:r>
                  <a:rPr lang="en-GB" sz="1600" ker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BEDROCK</a:t>
                </a:r>
              </a:p>
            </p:txBody>
          </p:sp>
          <p:sp>
            <p:nvSpPr>
              <p:cNvPr id="121866" name="Rettangolo 4"/>
              <p:cNvSpPr>
                <a:spLocks noChangeArrowheads="1"/>
              </p:cNvSpPr>
              <p:nvPr/>
            </p:nvSpPr>
            <p:spPr bwMode="auto">
              <a:xfrm>
                <a:off x="251520" y="2204863"/>
                <a:ext cx="2016224" cy="83099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3333CC"/>
                  </a:buClr>
                </a:pPr>
                <a:r>
                  <a:rPr lang="en-GB" sz="16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INPUT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3333CC"/>
                  </a:buClr>
                </a:pPr>
                <a:r>
                  <a:rPr lang="en-GB" sz="16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GROUND MOTION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3333CC"/>
                  </a:buClr>
                </a:pPr>
                <a:r>
                  <a:rPr lang="en-GB" sz="1600" i="1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(rock outcrop)</a:t>
                </a:r>
              </a:p>
            </p:txBody>
          </p:sp>
          <p:sp>
            <p:nvSpPr>
              <p:cNvPr id="121867" name="Rettangolo 4"/>
              <p:cNvSpPr>
                <a:spLocks noChangeArrowheads="1"/>
              </p:cNvSpPr>
              <p:nvPr/>
            </p:nvSpPr>
            <p:spPr bwMode="auto">
              <a:xfrm>
                <a:off x="1781778" y="4502712"/>
                <a:ext cx="972000" cy="28257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000" tIns="18000" rIns="36000" bIns="18000" anchor="ctr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3333CC"/>
                  </a:buClr>
                </a:pPr>
                <a:r>
                  <a:rPr lang="en-GB" sz="160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DEPOSIT</a:t>
                </a:r>
              </a:p>
            </p:txBody>
          </p:sp>
          <p:sp>
            <p:nvSpPr>
              <p:cNvPr id="121868" name="Rettangolo 4"/>
              <p:cNvSpPr>
                <a:spLocks noChangeArrowheads="1"/>
              </p:cNvSpPr>
              <p:nvPr/>
            </p:nvSpPr>
            <p:spPr bwMode="auto">
              <a:xfrm>
                <a:off x="6030000" y="1584000"/>
                <a:ext cx="1332333" cy="83099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3333CC"/>
                  </a:buClr>
                </a:pPr>
                <a:r>
                  <a:rPr lang="en-GB" sz="160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TIME DOMAIN RESPONSE</a:t>
                </a:r>
              </a:p>
            </p:txBody>
          </p:sp>
          <p:sp>
            <p:nvSpPr>
              <p:cNvPr id="121869" name="Rettangolo 4"/>
              <p:cNvSpPr>
                <a:spLocks noChangeArrowheads="1"/>
              </p:cNvSpPr>
              <p:nvPr/>
            </p:nvSpPr>
            <p:spPr bwMode="auto">
              <a:xfrm>
                <a:off x="7434000" y="1584000"/>
                <a:ext cx="1548904" cy="83099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3333CC"/>
                  </a:buClr>
                </a:pPr>
                <a:r>
                  <a:rPr lang="en-GB" sz="160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FREQUENCY DOMAIN RESPONSE</a:t>
                </a:r>
              </a:p>
            </p:txBody>
          </p:sp>
          <p:sp>
            <p:nvSpPr>
              <p:cNvPr id="121870" name="Rettangolo 4"/>
              <p:cNvSpPr>
                <a:spLocks noChangeArrowheads="1"/>
              </p:cNvSpPr>
              <p:nvPr/>
            </p:nvSpPr>
            <p:spPr bwMode="auto">
              <a:xfrm>
                <a:off x="2843808" y="2204864"/>
                <a:ext cx="2016224" cy="83099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3333CC"/>
                  </a:buClr>
                </a:pPr>
                <a:r>
                  <a:rPr lang="en-GB" sz="160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OUTPUT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3333CC"/>
                  </a:buClr>
                </a:pPr>
                <a:r>
                  <a:rPr lang="en-GB" sz="160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GROUND MOTION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3333CC"/>
                  </a:buClr>
                </a:pPr>
                <a:r>
                  <a:rPr lang="en-GB" sz="1600" i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(ground surface)</a:t>
                </a:r>
              </a:p>
            </p:txBody>
          </p:sp>
          <p:sp>
            <p:nvSpPr>
              <p:cNvPr id="121871" name="Rettangolo 4"/>
              <p:cNvSpPr>
                <a:spLocks noChangeArrowheads="1"/>
              </p:cNvSpPr>
              <p:nvPr/>
            </p:nvSpPr>
            <p:spPr bwMode="auto">
              <a:xfrm>
                <a:off x="3189600" y="4337999"/>
                <a:ext cx="1296000" cy="7560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000" tIns="18000" rIns="36000" bIns="18000" anchor="ctr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3333CC"/>
                  </a:buClr>
                </a:pPr>
                <a:r>
                  <a:rPr lang="en-GB" sz="150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HORIZONTAL SOIL LAYERS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3333CC"/>
                  </a:buClr>
                </a:pPr>
                <a:r>
                  <a:rPr lang="en-GB" sz="1500" i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(1D model)</a:t>
                </a:r>
              </a:p>
            </p:txBody>
          </p:sp>
          <p:sp>
            <p:nvSpPr>
              <p:cNvPr id="121872" name="Rettangolo 4"/>
              <p:cNvSpPr>
                <a:spLocks noChangeArrowheads="1"/>
              </p:cNvSpPr>
              <p:nvPr/>
            </p:nvSpPr>
            <p:spPr bwMode="auto">
              <a:xfrm>
                <a:off x="7884000" y="3284984"/>
                <a:ext cx="1008112" cy="2308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t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3333CC"/>
                  </a:buClr>
                </a:pPr>
                <a:r>
                  <a:rPr lang="en-GB" sz="150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Period, T</a:t>
                </a:r>
              </a:p>
            </p:txBody>
          </p:sp>
        </p:grpSp>
        <p:sp>
          <p:nvSpPr>
            <p:cNvPr id="121862" name="Rettangolo 25"/>
            <p:cNvSpPr>
              <a:spLocks noChangeArrowheads="1"/>
            </p:cNvSpPr>
            <p:nvPr/>
          </p:nvSpPr>
          <p:spPr bwMode="auto">
            <a:xfrm>
              <a:off x="4471918" y="3356992"/>
              <a:ext cx="1643068" cy="2928951"/>
            </a:xfrm>
            <a:prstGeom prst="rect">
              <a:avLst/>
            </a:prstGeom>
            <a:solidFill>
              <a:srgbClr val="800000">
                <a:alpha val="20000"/>
              </a:srgbClr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endParaRPr lang="it-IT" sz="2400">
                <a:solidFill>
                  <a:srgbClr val="0000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863" name="Text Box 3"/>
            <p:cNvSpPr txBox="1">
              <a:spLocks noChangeArrowheads="1"/>
            </p:cNvSpPr>
            <p:nvPr/>
          </p:nvSpPr>
          <p:spPr bwMode="auto">
            <a:xfrm>
              <a:off x="4858462" y="5625555"/>
              <a:ext cx="1000128" cy="539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 fontAlgn="base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it-IT" sz="2000" b="1">
                  <a:solidFill>
                    <a:srgbClr val="800000"/>
                  </a:solidFill>
                  <a:latin typeface="Arial" charset="0"/>
                  <a:cs typeface="Times New Roman" pitchFamily="18" charset="0"/>
                </a:rPr>
                <a:t>SDMT</a:t>
              </a:r>
              <a:endParaRPr lang="it-IT" sz="2000" b="1">
                <a:solidFill>
                  <a:srgbClr val="800000"/>
                </a:solidFill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0" y="169863"/>
            <a:ext cx="91408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Validation of in situ G</a:t>
            </a:r>
            <a:r>
              <a:rPr lang="en-GB" sz="320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en-GB" sz="3200" b="1">
                <a:solidFill>
                  <a:srgbClr val="9900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</a:t>
            </a:r>
            <a:r>
              <a:rPr lang="en-GB" sz="3200" b="1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 decay curves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from SDMT (under study)</a:t>
            </a:r>
            <a:endParaRPr lang="it-IT" sz="3200" b="1">
              <a:solidFill>
                <a:srgbClr val="99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2883" name="Rectangle 6"/>
          <p:cNvSpPr>
            <a:spLocks noChangeArrowheads="1"/>
          </p:cNvSpPr>
          <p:nvPr/>
        </p:nvSpPr>
        <p:spPr bwMode="auto">
          <a:xfrm>
            <a:off x="0" y="1357313"/>
            <a:ext cx="9144000" cy="1154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272964" bIns="0" anchor="ctr">
            <a:spAutoFit/>
          </a:bodyPr>
          <a:lstStyle/>
          <a:p>
            <a:pPr marL="447675" indent="-447675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003399"/>
              </a:buClr>
              <a:buFont typeface="Wingdings" pitchFamily="2" charset="2"/>
              <a:buChar char="n"/>
            </a:pPr>
            <a:r>
              <a:rPr lang="en-US" sz="2400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Comparison between HSS model – PLAXIS from SDMT parameters and monitoring activities for the </a:t>
            </a:r>
            <a:r>
              <a:rPr lang="it-IT" sz="2400">
                <a:solidFill>
                  <a:srgbClr val="000000"/>
                </a:solidFill>
                <a:latin typeface="Arial" charset="0"/>
                <a:cs typeface="Arial" charset="0"/>
              </a:rPr>
              <a:t>excavation of Verge de Montserrat Station (Barcelona, Spain)</a:t>
            </a:r>
          </a:p>
        </p:txBody>
      </p:sp>
      <p:grpSp>
        <p:nvGrpSpPr>
          <p:cNvPr id="2" name="Gruppo 16"/>
          <p:cNvGrpSpPr>
            <a:grpSpLocks/>
          </p:cNvGrpSpPr>
          <p:nvPr/>
        </p:nvGrpSpPr>
        <p:grpSpPr bwMode="auto">
          <a:xfrm>
            <a:off x="142875" y="2714625"/>
            <a:ext cx="8858250" cy="3429000"/>
            <a:chOff x="285720" y="2643182"/>
            <a:chExt cx="8287539" cy="2941170"/>
          </a:xfrm>
        </p:grpSpPr>
        <p:pic>
          <p:nvPicPr>
            <p:cNvPr id="122885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l="6346" t="19521" r="2377" b="33492"/>
            <a:stretch>
              <a:fillRect/>
            </a:stretch>
          </p:blipFill>
          <p:spPr bwMode="auto">
            <a:xfrm>
              <a:off x="285720" y="2643182"/>
              <a:ext cx="8281987" cy="266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886" name="Text Box 105"/>
            <p:cNvSpPr txBox="1">
              <a:spLocks noChangeArrowheads="1"/>
            </p:cNvSpPr>
            <p:nvPr/>
          </p:nvSpPr>
          <p:spPr bwMode="auto">
            <a:xfrm>
              <a:off x="357158" y="5214950"/>
              <a:ext cx="8216101" cy="369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309563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dirty="0" err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Working</a:t>
              </a:r>
              <a:r>
                <a:rPr lang="it-IT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</a:t>
              </a:r>
              <a:r>
                <a:rPr lang="it-IT" dirty="0" err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group</a:t>
              </a:r>
              <a:r>
                <a:rPr lang="it-IT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: Amoroso, </a:t>
              </a:r>
              <a:r>
                <a:rPr lang="it-IT" dirty="0" err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Arroyo</a:t>
              </a:r>
              <a:r>
                <a:rPr lang="it-IT" dirty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, Gens, Monaco, Di Mariano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169863"/>
            <a:ext cx="91408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Validation of in situ G</a:t>
            </a:r>
            <a:r>
              <a:rPr lang="en-GB" sz="320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en-GB" sz="3200" b="1">
                <a:solidFill>
                  <a:srgbClr val="9900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</a:t>
            </a:r>
            <a:r>
              <a:rPr lang="en-GB" sz="3200" b="1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 decay curves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from SDMT (under study)</a:t>
            </a:r>
            <a:endParaRPr lang="it-IT" sz="3200" b="1">
              <a:solidFill>
                <a:srgbClr val="99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 cstate="print"/>
          <a:srcRect l="2121" t="2800" r="37399" b="1643"/>
          <a:stretch>
            <a:fillRect/>
          </a:stretch>
        </p:blipFill>
        <p:spPr bwMode="auto">
          <a:xfrm>
            <a:off x="179388" y="1387475"/>
            <a:ext cx="31496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o 40"/>
          <p:cNvGrpSpPr>
            <a:grpSpLocks noChangeAspect="1"/>
          </p:cNvGrpSpPr>
          <p:nvPr/>
        </p:nvGrpSpPr>
        <p:grpSpPr bwMode="auto">
          <a:xfrm>
            <a:off x="4143375" y="3552825"/>
            <a:ext cx="4581525" cy="3265488"/>
            <a:chOff x="971600" y="404664"/>
            <a:chExt cx="4848539" cy="3456384"/>
          </a:xfrm>
        </p:grpSpPr>
        <p:pic>
          <p:nvPicPr>
            <p:cNvPr id="3086" name="Picture 11"/>
            <p:cNvPicPr>
              <a:picLocks noChangeAspect="1" noChangeArrowheads="1"/>
            </p:cNvPicPr>
            <p:nvPr/>
          </p:nvPicPr>
          <p:blipFill>
            <a:blip r:embed="rId5" cstate="print"/>
            <a:srcRect l="3586" t="5202" r="16960" b="2699"/>
            <a:stretch>
              <a:fillRect/>
            </a:stretch>
          </p:blipFill>
          <p:spPr bwMode="auto">
            <a:xfrm>
              <a:off x="971600" y="404664"/>
              <a:ext cx="4848539" cy="3456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9" name="Connettore 2 28"/>
            <p:cNvCxnSpPr/>
            <p:nvPr/>
          </p:nvCxnSpPr>
          <p:spPr>
            <a:xfrm flipH="1">
              <a:off x="1603288" y="1614482"/>
              <a:ext cx="1943784" cy="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8" name="CasellaDiTesto 30"/>
            <p:cNvSpPr txBox="1">
              <a:spLocks noChangeArrowheads="1"/>
            </p:cNvSpPr>
            <p:nvPr/>
          </p:nvSpPr>
          <p:spPr bwMode="auto">
            <a:xfrm>
              <a:off x="1730736" y="1700808"/>
              <a:ext cx="1800200" cy="3693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600" b="1">
                  <a:solidFill>
                    <a:srgbClr val="00B050"/>
                  </a:solidFill>
                  <a:latin typeface="Tahoma" pitchFamily="34" charset="0"/>
                  <a:cs typeface="Tahoma" pitchFamily="34" charset="0"/>
                </a:rPr>
                <a:t>G/G</a:t>
              </a:r>
              <a:r>
                <a:rPr lang="it-IT" sz="1600" b="1" baseline="-25000">
                  <a:solidFill>
                    <a:srgbClr val="00B050"/>
                  </a:solidFill>
                  <a:latin typeface="Tahoma" pitchFamily="34" charset="0"/>
                  <a:cs typeface="Tahoma" pitchFamily="34" charset="0"/>
                </a:rPr>
                <a:t>0</a:t>
              </a:r>
              <a:r>
                <a:rPr lang="it-IT" sz="1600" b="1">
                  <a:solidFill>
                    <a:srgbClr val="00B050"/>
                  </a:solidFill>
                  <a:latin typeface="Tahoma" pitchFamily="34" charset="0"/>
                  <a:cs typeface="Tahoma" pitchFamily="34" charset="0"/>
                </a:rPr>
                <a:t> = 0.722</a:t>
              </a:r>
            </a:p>
          </p:txBody>
        </p:sp>
        <p:cxnSp>
          <p:nvCxnSpPr>
            <p:cNvPr id="37" name="Connettore 2 36"/>
            <p:cNvCxnSpPr/>
            <p:nvPr/>
          </p:nvCxnSpPr>
          <p:spPr>
            <a:xfrm>
              <a:off x="3605872" y="1676654"/>
              <a:ext cx="0" cy="1655098"/>
            </a:xfrm>
            <a:prstGeom prst="straightConnector1">
              <a:avLst/>
            </a:prstGeom>
            <a:ln w="25400">
              <a:solidFill>
                <a:srgbClr val="FF99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90" name="CasellaDiTesto 37"/>
            <p:cNvSpPr txBox="1">
              <a:spLocks noChangeArrowheads="1"/>
            </p:cNvSpPr>
            <p:nvPr/>
          </p:nvSpPr>
          <p:spPr bwMode="auto">
            <a:xfrm>
              <a:off x="3707904" y="2924944"/>
              <a:ext cx="648072" cy="3693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 sz="1600" b="1">
                  <a:solidFill>
                    <a:srgbClr val="FF9900"/>
                  </a:solidFill>
                  <a:latin typeface="Tahoma" pitchFamily="34" charset="0"/>
                  <a:cs typeface="Tahoma" pitchFamily="34" charset="0"/>
                </a:rPr>
                <a:t>γ</a:t>
              </a:r>
              <a:r>
                <a:rPr lang="it-IT" sz="1600" b="1" baseline="-25000">
                  <a:solidFill>
                    <a:srgbClr val="FF9900"/>
                  </a:solidFill>
                  <a:latin typeface="Tahoma" pitchFamily="34" charset="0"/>
                  <a:cs typeface="Tahoma" pitchFamily="34" charset="0"/>
                </a:rPr>
                <a:t>0.7</a:t>
              </a:r>
              <a:endParaRPr lang="it-IT" sz="1600" b="1">
                <a:solidFill>
                  <a:srgbClr val="FF99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9" name="Ovale 38"/>
            <p:cNvSpPr/>
            <p:nvPr/>
          </p:nvSpPr>
          <p:spPr>
            <a:xfrm>
              <a:off x="1547848" y="1557352"/>
              <a:ext cx="72240" cy="7225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</a:endParaRPr>
            </a:p>
          </p:txBody>
        </p:sp>
        <p:sp>
          <p:nvSpPr>
            <p:cNvPr id="40" name="Ovale 39"/>
            <p:cNvSpPr/>
            <p:nvPr/>
          </p:nvSpPr>
          <p:spPr>
            <a:xfrm>
              <a:off x="3580672" y="3298146"/>
              <a:ext cx="72240" cy="70573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uppo 24"/>
          <p:cNvGrpSpPr>
            <a:grpSpLocks/>
          </p:cNvGrpSpPr>
          <p:nvPr/>
        </p:nvGrpSpPr>
        <p:grpSpPr bwMode="auto">
          <a:xfrm>
            <a:off x="3786188" y="1408113"/>
            <a:ext cx="5072062" cy="2020887"/>
            <a:chOff x="3857620" y="1265020"/>
            <a:chExt cx="5072098" cy="2021104"/>
          </a:xfrm>
        </p:grpSpPr>
        <p:graphicFrame>
          <p:nvGraphicFramePr>
            <p:cNvPr id="3074" name="Object 12"/>
            <p:cNvGraphicFramePr>
              <a:graphicFrameLocks noChangeAspect="1"/>
            </p:cNvGraphicFramePr>
            <p:nvPr/>
          </p:nvGraphicFramePr>
          <p:xfrm>
            <a:off x="6019936" y="2832096"/>
            <a:ext cx="2849562" cy="349250"/>
          </p:xfrm>
          <a:graphic>
            <a:graphicData uri="http://schemas.openxmlformats.org/presentationml/2006/ole">
              <p:oleObj spid="_x0000_s5122" name="Equazione" r:id="rId6" imgW="1688760" imgH="228600" progId="Equation.3">
                <p:embed/>
              </p:oleObj>
            </a:graphicData>
          </a:graphic>
        </p:graphicFrame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 b="37544"/>
            <a:stretch>
              <a:fillRect/>
            </a:stretch>
          </p:blipFill>
          <p:spPr bwMode="auto">
            <a:xfrm>
              <a:off x="4085917" y="1758961"/>
              <a:ext cx="2160000" cy="946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uppo 19"/>
            <p:cNvGrpSpPr>
              <a:grpSpLocks noChangeAspect="1"/>
            </p:cNvGrpSpPr>
            <p:nvPr/>
          </p:nvGrpSpPr>
          <p:grpSpPr bwMode="auto">
            <a:xfrm>
              <a:off x="6555404" y="1826803"/>
              <a:ext cx="2160000" cy="835865"/>
              <a:chOff x="6286507" y="2428866"/>
              <a:chExt cx="1733550" cy="670842"/>
            </a:xfrm>
          </p:grpSpPr>
          <p:pic>
            <p:nvPicPr>
              <p:cNvPr id="3085" name="Picture 8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t="69395"/>
              <a:stretch>
                <a:fillRect/>
              </a:stretch>
            </p:blipFill>
            <p:spPr bwMode="auto">
              <a:xfrm>
                <a:off x="6286507" y="2428866"/>
                <a:ext cx="1733550" cy="3720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3075" name="Object 10"/>
              <p:cNvGraphicFramePr>
                <a:graphicFrameLocks noChangeAspect="1"/>
              </p:cNvGraphicFramePr>
              <p:nvPr/>
            </p:nvGraphicFramePr>
            <p:xfrm>
              <a:off x="6286507" y="2753583"/>
              <a:ext cx="1676215" cy="346125"/>
            </p:xfrm>
            <a:graphic>
              <a:graphicData uri="http://schemas.openxmlformats.org/presentationml/2006/ole">
                <p:oleObj spid="_x0000_s5123" name="Equazione" r:id="rId8" imgW="1231560" imgH="279360" progId="Equation.3">
                  <p:embed/>
                </p:oleObj>
              </a:graphicData>
            </a:graphic>
          </p:graphicFrame>
        </p:grpSp>
        <p:sp>
          <p:nvSpPr>
            <p:cNvPr id="3082" name="Text Box 105"/>
            <p:cNvSpPr txBox="1">
              <a:spLocks noChangeArrowheads="1"/>
            </p:cNvSpPr>
            <p:nvPr/>
          </p:nvSpPr>
          <p:spPr bwMode="auto">
            <a:xfrm>
              <a:off x="3857620" y="1336458"/>
              <a:ext cx="5072098" cy="424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15963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3333CC"/>
                </a:buClr>
              </a:pPr>
              <a:r>
                <a:rPr lang="it-IT" sz="2400" b="1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HSS model – PLAXIS</a:t>
              </a:r>
              <a:endParaRPr lang="en-US" sz="2400" b="1">
                <a:solidFill>
                  <a:srgbClr val="FF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083" name="Text Box 105"/>
            <p:cNvSpPr txBox="1">
              <a:spLocks noChangeArrowheads="1"/>
            </p:cNvSpPr>
            <p:nvPr/>
          </p:nvSpPr>
          <p:spPr bwMode="auto">
            <a:xfrm>
              <a:off x="4071934" y="2789954"/>
              <a:ext cx="2143140" cy="424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15963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3333CC"/>
                </a:buClr>
              </a:pPr>
              <a:r>
                <a:rPr lang="it-IT" sz="2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Assumptions:</a:t>
              </a:r>
              <a:endParaRPr lang="en-US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4" name="Rettangolo 23"/>
            <p:cNvSpPr/>
            <p:nvPr/>
          </p:nvSpPr>
          <p:spPr>
            <a:xfrm>
              <a:off x="3857620" y="1265020"/>
              <a:ext cx="5072098" cy="202110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0" y="169863"/>
            <a:ext cx="91408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Validation of in situ G</a:t>
            </a:r>
            <a:r>
              <a:rPr lang="en-GB" sz="320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en-GB" sz="3200" b="1">
                <a:solidFill>
                  <a:srgbClr val="9900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</a:t>
            </a:r>
            <a:r>
              <a:rPr lang="en-GB" sz="3200" b="1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 decay curves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from SDMT (under study)</a:t>
            </a:r>
            <a:endParaRPr lang="it-IT" sz="3200" b="1">
              <a:solidFill>
                <a:srgbClr val="99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3907" name="Rectangle 6"/>
          <p:cNvSpPr>
            <a:spLocks noChangeArrowheads="1"/>
          </p:cNvSpPr>
          <p:nvPr/>
        </p:nvSpPr>
        <p:spPr bwMode="auto">
          <a:xfrm>
            <a:off x="0" y="1357313"/>
            <a:ext cx="9144000" cy="1154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272964" bIns="0" anchor="ctr">
            <a:spAutoFit/>
          </a:bodyPr>
          <a:lstStyle/>
          <a:p>
            <a:pPr marL="447675" indent="-447675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003399"/>
              </a:buClr>
              <a:buFont typeface="Wingdings" pitchFamily="2" charset="2"/>
              <a:buChar char="n"/>
            </a:pPr>
            <a:r>
              <a:rPr lang="it-IT" sz="2400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Preliminary results show an acceptable agreement between experimental data (monitoring activities) and numerical analysis (based on SDMT data)</a:t>
            </a:r>
            <a:endParaRPr lang="it-IT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uppo 16"/>
          <p:cNvGrpSpPr>
            <a:grpSpLocks/>
          </p:cNvGrpSpPr>
          <p:nvPr/>
        </p:nvGrpSpPr>
        <p:grpSpPr bwMode="auto">
          <a:xfrm>
            <a:off x="285750" y="2643188"/>
            <a:ext cx="8713788" cy="4071937"/>
            <a:chOff x="285721" y="2643182"/>
            <a:chExt cx="8714587" cy="4072736"/>
          </a:xfrm>
        </p:grpSpPr>
        <p:pic>
          <p:nvPicPr>
            <p:cNvPr id="123909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l="6346" t="19521" r="2377" b="33492"/>
            <a:stretch>
              <a:fillRect/>
            </a:stretch>
          </p:blipFill>
          <p:spPr bwMode="auto">
            <a:xfrm>
              <a:off x="285721" y="2643182"/>
              <a:ext cx="4500977" cy="1447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910" name="Immagin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94027" y="3109169"/>
              <a:ext cx="5106281" cy="3606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0993" name="Rectangle 1"/>
            <p:cNvSpPr>
              <a:spLocks noChangeArrowheads="1"/>
            </p:cNvSpPr>
            <p:nvPr/>
          </p:nvSpPr>
          <p:spPr bwMode="auto">
            <a:xfrm>
              <a:off x="1285938" y="4500921"/>
              <a:ext cx="2429098" cy="92410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3333CC"/>
              </a:solidFill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srgbClr val="3333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Phase 9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srgbClr val="3333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“Pumping down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srgbClr val="3333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to a depth of 10 m”</a:t>
              </a:r>
              <a:endParaRPr lang="en-US" sz="4000" b="1" dirty="0">
                <a:solidFill>
                  <a:srgbClr val="3333CC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4" name="Connettore 2 13"/>
            <p:cNvCxnSpPr/>
            <p:nvPr/>
          </p:nvCxnSpPr>
          <p:spPr bwMode="auto">
            <a:xfrm>
              <a:off x="2786263" y="3357697"/>
              <a:ext cx="3715091" cy="1643384"/>
            </a:xfrm>
            <a:prstGeom prst="straightConnector1">
              <a:avLst/>
            </a:prstGeom>
            <a:ln w="25400">
              <a:solidFill>
                <a:srgbClr val="3333CC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 Box 105"/>
          <p:cNvSpPr txBox="1">
            <a:spLocks noChangeArrowheads="1"/>
          </p:cNvSpPr>
          <p:nvPr/>
        </p:nvSpPr>
        <p:spPr bwMode="auto">
          <a:xfrm>
            <a:off x="219233" y="5712953"/>
            <a:ext cx="312863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309563" fontAlgn="base">
              <a:spcBef>
                <a:spcPct val="0"/>
              </a:spcBef>
              <a:spcAft>
                <a:spcPct val="0"/>
              </a:spcAft>
            </a:pPr>
            <a:r>
              <a:rPr lang="it-IT" dirty="0" err="1">
                <a:solidFill>
                  <a:srgbClr val="000000"/>
                </a:solidFill>
                <a:latin typeface="Tahoma" pitchFamily="34" charset="0"/>
                <a:cs typeface="Arial" charset="0"/>
              </a:rPr>
              <a:t>Working</a:t>
            </a:r>
            <a:r>
              <a:rPr lang="it-IT" dirty="0">
                <a:solidFill>
                  <a:srgbClr val="000000"/>
                </a:solidFill>
                <a:latin typeface="Tahoma" pitchFamily="34" charset="0"/>
                <a:cs typeface="Arial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Tahoma" pitchFamily="34" charset="0"/>
                <a:cs typeface="Arial" charset="0"/>
              </a:rPr>
              <a:t>group</a:t>
            </a:r>
            <a:r>
              <a:rPr lang="it-IT" dirty="0">
                <a:solidFill>
                  <a:srgbClr val="000000"/>
                </a:solidFill>
                <a:latin typeface="Tahoma" pitchFamily="34" charset="0"/>
                <a:cs typeface="Arial" charset="0"/>
              </a:rPr>
              <a:t>: </a:t>
            </a:r>
            <a:endParaRPr lang="it-IT" dirty="0" smtClean="0">
              <a:solidFill>
                <a:srgbClr val="000000"/>
              </a:solidFill>
              <a:latin typeface="Tahoma" pitchFamily="34" charset="0"/>
              <a:cs typeface="Arial" charset="0"/>
            </a:endParaRPr>
          </a:p>
          <a:p>
            <a:pPr algn="ctr" defTabSz="309563" fontAlgn="base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solidFill>
                  <a:srgbClr val="000000"/>
                </a:solidFill>
                <a:latin typeface="Tahoma" pitchFamily="34" charset="0"/>
                <a:cs typeface="Arial" charset="0"/>
              </a:rPr>
              <a:t>Amoroso</a:t>
            </a:r>
            <a:r>
              <a:rPr lang="it-IT" dirty="0">
                <a:solidFill>
                  <a:srgbClr val="000000"/>
                </a:solidFill>
                <a:latin typeface="Tahoma" pitchFamily="34" charset="0"/>
                <a:cs typeface="Arial" charset="0"/>
              </a:rPr>
              <a:t>, </a:t>
            </a:r>
            <a:r>
              <a:rPr lang="it-IT" dirty="0" err="1">
                <a:solidFill>
                  <a:srgbClr val="000000"/>
                </a:solidFill>
                <a:latin typeface="Tahoma" pitchFamily="34" charset="0"/>
                <a:cs typeface="Arial" charset="0"/>
              </a:rPr>
              <a:t>Arroyo</a:t>
            </a:r>
            <a:r>
              <a:rPr lang="it-IT" dirty="0">
                <a:solidFill>
                  <a:srgbClr val="000000"/>
                </a:solidFill>
                <a:latin typeface="Tahoma" pitchFamily="34" charset="0"/>
                <a:cs typeface="Arial" charset="0"/>
              </a:rPr>
              <a:t>, Gens, Monaco, Di Mariano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2"/>
          <p:cNvSpPr txBox="1">
            <a:spLocks noChangeArrowheads="1"/>
          </p:cNvSpPr>
          <p:nvPr/>
        </p:nvSpPr>
        <p:spPr bwMode="auto">
          <a:xfrm>
            <a:off x="612775" y="1342504"/>
            <a:ext cx="791845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2913" indent="-442913" fontAlgn="base">
              <a:spcBef>
                <a:spcPts val="1200"/>
              </a:spcBef>
              <a:spcAft>
                <a:spcPct val="0"/>
              </a:spcAft>
              <a:buClr>
                <a:srgbClr val="3333CC"/>
              </a:buClr>
              <a:buFont typeface="Wingdings" pitchFamily="2" charset="2"/>
              <a:buChar char="n"/>
            </a:pPr>
            <a:r>
              <a:rPr lang="en-US" sz="22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SDMT </a:t>
            </a:r>
            <a:r>
              <a:rPr lang="en-US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results could be used to assess the decay of in situ stiffness with strain level and to provide guidance in selecting </a:t>
            </a:r>
            <a:r>
              <a:rPr lang="en-US" sz="2200" b="1" dirty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G</a:t>
            </a:r>
            <a:r>
              <a:rPr lang="en-US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en-US" sz="2200" b="1" dirty="0">
                <a:solidFill>
                  <a:srgbClr val="9900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</a:t>
            </a:r>
            <a:r>
              <a:rPr lang="en-US" sz="2200" b="1" dirty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 curves</a:t>
            </a:r>
            <a:r>
              <a:rPr lang="en-US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in various soil types, thanks to its ability to provide both a small strain modulus (</a:t>
            </a:r>
            <a:r>
              <a:rPr lang="en-US" sz="2200" b="1" dirty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G</a:t>
            </a:r>
            <a:r>
              <a:rPr lang="en-US" sz="2200" b="1" baseline="-15000" dirty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0</a:t>
            </a:r>
            <a:r>
              <a:rPr lang="en-US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from </a:t>
            </a:r>
            <a:r>
              <a:rPr lang="en-US" sz="2200" b="1" dirty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V</a:t>
            </a:r>
            <a:r>
              <a:rPr lang="en-US" sz="2200" b="1" baseline="-15000" dirty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en-US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) and a working strain modulus </a:t>
            </a:r>
            <a:r>
              <a:rPr lang="en-US" sz="2200" b="1" dirty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G</a:t>
            </a:r>
            <a:r>
              <a:rPr lang="en-US" sz="2200" b="1" baseline="-15000" dirty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DMT</a:t>
            </a:r>
            <a:r>
              <a:rPr lang="en-US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(obtained from M</a:t>
            </a:r>
            <a:r>
              <a:rPr lang="en-US" sz="2200" baseline="-15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DMT</a:t>
            </a:r>
            <a:r>
              <a:rPr lang="en-US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derived by usual DMT interpretation</a:t>
            </a:r>
            <a:r>
              <a:rPr lang="en-US" sz="22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)</a:t>
            </a:r>
          </a:p>
          <a:p>
            <a:pPr marL="442913" indent="-442913" fontAlgn="base">
              <a:spcBef>
                <a:spcPts val="1200"/>
              </a:spcBef>
              <a:spcAft>
                <a:spcPct val="0"/>
              </a:spcAft>
              <a:buClr>
                <a:srgbClr val="3333CC"/>
              </a:buClr>
              <a:buFont typeface="Wingdings" pitchFamily="2" charset="2"/>
              <a:buChar char="n"/>
            </a:pPr>
            <a:endParaRPr lang="en-US" sz="22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442913" indent="-442913" fontAlgn="base">
              <a:spcBef>
                <a:spcPts val="1200"/>
              </a:spcBef>
              <a:spcAft>
                <a:spcPct val="0"/>
              </a:spcAft>
              <a:buClr>
                <a:srgbClr val="3333CC"/>
              </a:buClr>
              <a:buFont typeface="Wingdings" pitchFamily="2" charset="2"/>
              <a:buChar char="n"/>
            </a:pPr>
            <a:r>
              <a:rPr lang="en-US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Use of proposed hyperbolic relationship, which requires to input ratio </a:t>
            </a:r>
            <a:r>
              <a:rPr lang="en-US" sz="2200" b="1" dirty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G</a:t>
            </a:r>
            <a:r>
              <a:rPr lang="en-US" sz="2200" b="1" baseline="-15000" dirty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DMT</a:t>
            </a:r>
            <a:r>
              <a:rPr lang="en-US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sz="2200" b="1" dirty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G</a:t>
            </a:r>
            <a:r>
              <a:rPr lang="en-US" sz="2200" b="1" baseline="-15000" dirty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0</a:t>
            </a:r>
            <a:r>
              <a:rPr lang="en-US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+ presumed "typical" shear strain </a:t>
            </a:r>
            <a:r>
              <a:rPr lang="en-US" sz="2200" b="1" dirty="0">
                <a:solidFill>
                  <a:srgbClr val="9900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</a:t>
            </a:r>
            <a:r>
              <a:rPr lang="en-US" sz="2200" b="1" baseline="-15000" dirty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DMT</a:t>
            </a:r>
            <a:r>
              <a:rPr lang="en-US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for a given soil type, can provide a useful first order estimate of </a:t>
            </a:r>
            <a:r>
              <a:rPr lang="en-US" sz="2200" b="1" dirty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G</a:t>
            </a:r>
            <a:r>
              <a:rPr lang="en-US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sz="2200" b="1" dirty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G</a:t>
            </a:r>
            <a:r>
              <a:rPr lang="en-US" sz="2200" b="1" baseline="-15000" dirty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0</a:t>
            </a:r>
            <a:r>
              <a:rPr lang="en-US" sz="2200" baseline="-15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en-US" sz="2200" b="1" dirty="0">
                <a:solidFill>
                  <a:srgbClr val="9900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</a:t>
            </a:r>
            <a:r>
              <a:rPr lang="en-US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curves from SDMT (further validation needed)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60363"/>
            <a:ext cx="9140825" cy="5842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200" b="1" dirty="0" err="1">
                <a:solidFill>
                  <a:srgbClr val="990000"/>
                </a:solidFill>
                <a:latin typeface="Tahoma" pitchFamily="34" charset="0"/>
                <a:cs typeface="Arial" charset="0"/>
              </a:rPr>
              <a:t>Concluding</a:t>
            </a:r>
            <a:r>
              <a:rPr lang="it-IT" sz="3200" b="1" dirty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 </a:t>
            </a:r>
            <a:r>
              <a:rPr lang="it-IT" sz="3200" b="1" dirty="0" err="1">
                <a:solidFill>
                  <a:srgbClr val="990000"/>
                </a:solidFill>
                <a:latin typeface="Tahoma" pitchFamily="34" charset="0"/>
                <a:cs typeface="Arial" charset="0"/>
              </a:rPr>
              <a:t>remarks</a:t>
            </a:r>
            <a:endParaRPr lang="it-IT" sz="3200" b="1" i="1" dirty="0">
              <a:solidFill>
                <a:srgbClr val="990000"/>
              </a:solidFill>
              <a:latin typeface="Tahoma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it-IT" sz="28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0" y="2636838"/>
            <a:ext cx="91440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it-IT" sz="4400" b="1" ker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Thank you for your attention</a:t>
            </a:r>
            <a:endParaRPr lang="it-IT" sz="4400" b="1" kern="0" dirty="0">
              <a:solidFill>
                <a:srgbClr val="99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0" y="169863"/>
            <a:ext cx="91408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Tentative method for deriving in situ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G</a:t>
            </a:r>
            <a:r>
              <a:rPr lang="en-GB" sz="320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en-GB" sz="3200" b="1">
                <a:solidFill>
                  <a:srgbClr val="9900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</a:t>
            </a:r>
            <a:r>
              <a:rPr lang="en-GB" sz="3200" b="1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 decay curves from SDMT</a:t>
            </a:r>
            <a:endParaRPr lang="it-IT" sz="3200" b="1">
              <a:solidFill>
                <a:srgbClr val="99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8787" name="Text Box 4"/>
          <p:cNvSpPr txBox="1">
            <a:spLocks noChangeArrowheads="1"/>
          </p:cNvSpPr>
          <p:nvPr/>
        </p:nvSpPr>
        <p:spPr bwMode="auto">
          <a:xfrm>
            <a:off x="395288" y="1368425"/>
            <a:ext cx="8353425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341438" indent="-1341438" defTabSz="309563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>
                <a:solidFill>
                  <a:srgbClr val="990000"/>
                </a:solidFill>
                <a:latin typeface="Tahoma" pitchFamily="34" charset="0"/>
                <a:cs typeface="Arial" charset="0"/>
              </a:rPr>
              <a:t>SDMT</a:t>
            </a:r>
            <a:r>
              <a:rPr lang="it-IT" sz="2400">
                <a:solidFill>
                  <a:srgbClr val="000000"/>
                </a:solidFill>
                <a:latin typeface="Tahoma" pitchFamily="34" charset="0"/>
                <a:cs typeface="Arial" charset="0"/>
              </a:rPr>
              <a:t> </a:t>
            </a:r>
            <a:r>
              <a:rPr lang="it-IT" sz="2400">
                <a:solidFill>
                  <a:srgbClr val="000000"/>
                </a:solidFill>
                <a:latin typeface="Tahoma" pitchFamily="34" charset="0"/>
                <a:cs typeface="Arial" charset="0"/>
                <a:sym typeface="Wingdings 3" pitchFamily="18" charset="2"/>
              </a:rPr>
              <a:t> </a:t>
            </a:r>
            <a:r>
              <a:rPr lang="it-IT" sz="2400" b="1" i="1">
                <a:solidFill>
                  <a:srgbClr val="000000"/>
                </a:solidFill>
                <a:latin typeface="Tahoma" pitchFamily="34" charset="0"/>
                <a:cs typeface="Arial" charset="0"/>
              </a:rPr>
              <a:t>small strain</a:t>
            </a:r>
            <a:r>
              <a:rPr lang="it-IT" sz="2400" baseline="-15000">
                <a:solidFill>
                  <a:srgbClr val="000000"/>
                </a:solidFill>
                <a:latin typeface="Tahoma" pitchFamily="34" charset="0"/>
                <a:cs typeface="Arial" charset="0"/>
              </a:rPr>
              <a:t> </a:t>
            </a:r>
            <a:r>
              <a:rPr lang="it-IT" sz="2400" b="1" i="1">
                <a:solidFill>
                  <a:srgbClr val="990000"/>
                </a:solidFill>
                <a:latin typeface="Tahoma" pitchFamily="34" charset="0"/>
                <a:cs typeface="Arial" charset="0"/>
              </a:rPr>
              <a:t> </a:t>
            </a:r>
            <a:r>
              <a:rPr lang="it-IT" sz="2400">
                <a:solidFill>
                  <a:srgbClr val="000000"/>
                </a:solidFill>
                <a:latin typeface="Tahoma" pitchFamily="34" charset="0"/>
                <a:cs typeface="Arial" charset="0"/>
              </a:rPr>
              <a:t>modulus</a:t>
            </a:r>
            <a:r>
              <a:rPr lang="it-IT" sz="2400" i="1">
                <a:solidFill>
                  <a:srgbClr val="FF0000"/>
                </a:solidFill>
                <a:latin typeface="Tahoma" pitchFamily="34" charset="0"/>
                <a:cs typeface="Arial" charset="0"/>
              </a:rPr>
              <a:t> </a:t>
            </a:r>
            <a:r>
              <a:rPr lang="it-IT" sz="2400" b="1">
                <a:solidFill>
                  <a:srgbClr val="990000"/>
                </a:solidFill>
                <a:latin typeface="Tahoma" pitchFamily="34" charset="0"/>
                <a:cs typeface="Arial" charset="0"/>
              </a:rPr>
              <a:t>G</a:t>
            </a:r>
            <a:r>
              <a:rPr lang="it-IT" sz="2400" b="1" baseline="-15000">
                <a:solidFill>
                  <a:srgbClr val="990000"/>
                </a:solidFill>
                <a:latin typeface="Tahoma" pitchFamily="34" charset="0"/>
                <a:cs typeface="Arial" charset="0"/>
              </a:rPr>
              <a:t>0</a:t>
            </a:r>
            <a:r>
              <a:rPr lang="it-IT" sz="2400">
                <a:solidFill>
                  <a:srgbClr val="000000"/>
                </a:solidFill>
                <a:latin typeface="Tahoma" pitchFamily="34" charset="0"/>
                <a:cs typeface="Arial" charset="0"/>
              </a:rPr>
              <a:t> from </a:t>
            </a:r>
            <a:r>
              <a:rPr lang="it-IT" sz="2400" b="1">
                <a:solidFill>
                  <a:srgbClr val="000000"/>
                </a:solidFill>
                <a:latin typeface="Tahoma" pitchFamily="34" charset="0"/>
                <a:cs typeface="Arial" charset="0"/>
              </a:rPr>
              <a:t>V</a:t>
            </a:r>
            <a:r>
              <a:rPr lang="it-IT" sz="2400" b="1" baseline="-15000">
                <a:solidFill>
                  <a:srgbClr val="000000"/>
                </a:solidFill>
                <a:latin typeface="Tahoma" pitchFamily="34" charset="0"/>
                <a:cs typeface="Arial" charset="0"/>
              </a:rPr>
              <a:t>S</a:t>
            </a:r>
          </a:p>
          <a:p>
            <a:pPr marL="1341438" indent="-1341438" defTabSz="3095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2400">
                <a:solidFill>
                  <a:srgbClr val="000000"/>
                </a:solidFill>
                <a:latin typeface="Tahoma" pitchFamily="34" charset="0"/>
                <a:cs typeface="Arial" charset="0"/>
              </a:rPr>
              <a:t>	</a:t>
            </a:r>
            <a:r>
              <a:rPr lang="it-IT" sz="2400" b="1" i="1">
                <a:solidFill>
                  <a:srgbClr val="000000"/>
                </a:solidFill>
                <a:latin typeface="Tahoma" pitchFamily="34" charset="0"/>
                <a:cs typeface="Arial" charset="0"/>
              </a:rPr>
              <a:t>working strain</a:t>
            </a:r>
            <a:r>
              <a:rPr lang="it-IT" sz="2400" baseline="-15000">
                <a:solidFill>
                  <a:srgbClr val="000000"/>
                </a:solidFill>
                <a:latin typeface="Tahoma" pitchFamily="34" charset="0"/>
                <a:cs typeface="Arial" charset="0"/>
              </a:rPr>
              <a:t> </a:t>
            </a:r>
            <a:r>
              <a:rPr lang="it-IT" sz="2400" b="1" i="1">
                <a:solidFill>
                  <a:srgbClr val="990000"/>
                </a:solidFill>
                <a:latin typeface="Tahoma" pitchFamily="34" charset="0"/>
                <a:cs typeface="Arial" charset="0"/>
              </a:rPr>
              <a:t> </a:t>
            </a:r>
            <a:r>
              <a:rPr lang="it-IT" sz="2400">
                <a:solidFill>
                  <a:srgbClr val="000000"/>
                </a:solidFill>
                <a:latin typeface="Tahoma" pitchFamily="34" charset="0"/>
                <a:cs typeface="Arial" charset="0"/>
              </a:rPr>
              <a:t>modulus</a:t>
            </a:r>
            <a:r>
              <a:rPr lang="it-IT" sz="2400" i="1">
                <a:solidFill>
                  <a:srgbClr val="FF0000"/>
                </a:solidFill>
                <a:latin typeface="Tahoma" pitchFamily="34" charset="0"/>
                <a:cs typeface="Arial" charset="0"/>
              </a:rPr>
              <a:t> </a:t>
            </a:r>
            <a:r>
              <a:rPr lang="it-IT" sz="2400" b="1">
                <a:solidFill>
                  <a:srgbClr val="990000"/>
                </a:solidFill>
                <a:latin typeface="Tahoma" pitchFamily="34" charset="0"/>
                <a:cs typeface="Arial" charset="0"/>
              </a:rPr>
              <a:t>G</a:t>
            </a:r>
            <a:r>
              <a:rPr lang="it-IT" sz="2400" b="1" baseline="-15000">
                <a:solidFill>
                  <a:srgbClr val="990000"/>
                </a:solidFill>
                <a:latin typeface="Tahoma" pitchFamily="34" charset="0"/>
                <a:cs typeface="Arial" charset="0"/>
              </a:rPr>
              <a:t>DMT</a:t>
            </a:r>
            <a:r>
              <a:rPr lang="it-IT" sz="2400" b="1" baseline="-15000">
                <a:solidFill>
                  <a:srgbClr val="000000"/>
                </a:solidFill>
                <a:latin typeface="Tahoma" pitchFamily="34" charset="0"/>
                <a:cs typeface="Arial" charset="0"/>
              </a:rPr>
              <a:t> </a:t>
            </a:r>
            <a:r>
              <a:rPr lang="it-IT" sz="2400">
                <a:solidFill>
                  <a:srgbClr val="000000"/>
                </a:solidFill>
                <a:latin typeface="Tahoma" pitchFamily="34" charset="0"/>
                <a:cs typeface="Arial" charset="0"/>
              </a:rPr>
              <a:t>from </a:t>
            </a:r>
            <a:r>
              <a:rPr lang="it-IT" sz="2400" b="1">
                <a:solidFill>
                  <a:srgbClr val="000000"/>
                </a:solidFill>
                <a:latin typeface="Tahoma" pitchFamily="34" charset="0"/>
                <a:cs typeface="Arial" charset="0"/>
              </a:rPr>
              <a:t>M</a:t>
            </a:r>
            <a:r>
              <a:rPr lang="it-IT" sz="2400" b="1" baseline="-15000">
                <a:solidFill>
                  <a:srgbClr val="000000"/>
                </a:solidFill>
                <a:latin typeface="Tahoma" pitchFamily="34" charset="0"/>
                <a:cs typeface="Arial" charset="0"/>
              </a:rPr>
              <a:t>DMT</a:t>
            </a:r>
            <a:endParaRPr lang="it-IT" sz="24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  <a:p>
            <a:pPr marL="1341438" indent="-1341438" defTabSz="3095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2400" i="1">
                <a:solidFill>
                  <a:srgbClr val="000000"/>
                </a:solidFill>
                <a:latin typeface="Tahoma" pitchFamily="34" charset="0"/>
                <a:cs typeface="Arial" charset="0"/>
              </a:rPr>
              <a:t>	</a:t>
            </a:r>
            <a:r>
              <a:rPr lang="it-IT" sz="2200" i="1">
                <a:solidFill>
                  <a:srgbClr val="000000"/>
                </a:solidFill>
                <a:latin typeface="Tahoma" pitchFamily="34" charset="0"/>
                <a:cs typeface="Arial" charset="0"/>
              </a:rPr>
              <a:t>(track record DMT-predicted vs. measured settlements)</a:t>
            </a:r>
          </a:p>
        </p:txBody>
      </p:sp>
      <p:grpSp>
        <p:nvGrpSpPr>
          <p:cNvPr id="2" name="Gruppo 8"/>
          <p:cNvGrpSpPr>
            <a:grpSpLocks/>
          </p:cNvGrpSpPr>
          <p:nvPr/>
        </p:nvGrpSpPr>
        <p:grpSpPr bwMode="auto">
          <a:xfrm>
            <a:off x="1187450" y="2636838"/>
            <a:ext cx="6769100" cy="3810000"/>
            <a:chOff x="1187624" y="2564904"/>
            <a:chExt cx="6768380" cy="3810085"/>
          </a:xfrm>
        </p:grpSpPr>
        <p:pic>
          <p:nvPicPr>
            <p:cNvPr id="118789" name="Immagine 13" descr="curve G-gamma mod 2.t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35696" y="2564904"/>
              <a:ext cx="5472608" cy="3648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8790" name="Text Box 4"/>
            <p:cNvSpPr txBox="1">
              <a:spLocks noChangeArrowheads="1"/>
            </p:cNvSpPr>
            <p:nvPr/>
          </p:nvSpPr>
          <p:spPr bwMode="auto">
            <a:xfrm>
              <a:off x="1187624" y="5543992"/>
              <a:ext cx="3384376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309563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2400" b="1" i="1">
                  <a:solidFill>
                    <a:srgbClr val="000000"/>
                  </a:solidFill>
                  <a:latin typeface="Tahoma" pitchFamily="34" charset="0"/>
                  <a:cs typeface="Arial" charset="0"/>
                  <a:sym typeface="Symbol" pitchFamily="18" charset="2"/>
                </a:rPr>
                <a:t>But which  </a:t>
              </a:r>
            </a:p>
            <a:p>
              <a:pPr defTabSz="309563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2400" b="1" i="1">
                  <a:solidFill>
                    <a:srgbClr val="000000"/>
                  </a:solidFill>
                  <a:latin typeface="Tahoma" pitchFamily="34" charset="0"/>
                  <a:cs typeface="Arial" charset="0"/>
                  <a:sym typeface="Symbol" pitchFamily="18" charset="2"/>
                </a:rPr>
                <a:t>associated to </a:t>
              </a:r>
              <a:r>
                <a:rPr lang="it-IT" sz="2400" b="1" i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G</a:t>
              </a:r>
              <a:r>
                <a:rPr lang="it-IT" sz="2400" b="1" i="1" baseline="-150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DMT </a:t>
              </a:r>
              <a:r>
                <a:rPr lang="it-IT" sz="2400" b="1" i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?</a:t>
              </a:r>
              <a:endParaRPr lang="it-IT" sz="2400" i="1">
                <a:solidFill>
                  <a:srgbClr val="000000"/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118791" name="Text Box 6"/>
            <p:cNvSpPr txBox="1">
              <a:spLocks noChangeArrowheads="1"/>
            </p:cNvSpPr>
            <p:nvPr/>
          </p:nvSpPr>
          <p:spPr bwMode="auto">
            <a:xfrm>
              <a:off x="7308304" y="5364000"/>
              <a:ext cx="6477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 defTabSz="249238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6000" b="1">
                  <a:solidFill>
                    <a:srgbClr val="FF0000"/>
                  </a:solidFill>
                  <a:cs typeface="Arial" charset="0"/>
                  <a:sym typeface="Wingdings 3" pitchFamily="18" charset="2"/>
                </a:rPr>
                <a:t>?</a:t>
              </a:r>
              <a:endParaRPr lang="it-IT" sz="6000" b="1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3175" y="188913"/>
            <a:ext cx="9140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Shear strain </a:t>
            </a:r>
            <a:r>
              <a:rPr lang="en-GB" sz="320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"</a:t>
            </a:r>
            <a:r>
              <a:rPr lang="en-GB" sz="3200" b="1">
                <a:solidFill>
                  <a:srgbClr val="9900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</a:t>
            </a:r>
            <a:r>
              <a:rPr lang="en-GB" sz="3200" b="1" baseline="-15000">
                <a:solidFill>
                  <a:srgbClr val="9900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DMT</a:t>
            </a:r>
            <a:r>
              <a:rPr lang="en-GB" sz="320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"</a:t>
            </a:r>
            <a:endParaRPr lang="it-IT" sz="3200" b="1" baseline="-15000">
              <a:solidFill>
                <a:srgbClr val="990000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" name="Gruppo 29"/>
          <p:cNvGrpSpPr>
            <a:grpSpLocks/>
          </p:cNvGrpSpPr>
          <p:nvPr/>
        </p:nvGrpSpPr>
        <p:grpSpPr bwMode="auto">
          <a:xfrm>
            <a:off x="863600" y="3190875"/>
            <a:ext cx="8029575" cy="3551238"/>
            <a:chOff x="864000" y="2952000"/>
            <a:chExt cx="8028480" cy="3549914"/>
          </a:xfrm>
        </p:grpSpPr>
        <p:pic>
          <p:nvPicPr>
            <p:cNvPr id="11981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3603" t="5254" r="20117" b="2698"/>
            <a:stretch>
              <a:fillRect/>
            </a:stretch>
          </p:blipFill>
          <p:spPr bwMode="auto">
            <a:xfrm>
              <a:off x="4355975" y="3429000"/>
              <a:ext cx="3977441" cy="2952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ttangolo 10"/>
            <p:cNvSpPr/>
            <p:nvPr/>
          </p:nvSpPr>
          <p:spPr>
            <a:xfrm>
              <a:off x="6408382" y="3599459"/>
              <a:ext cx="2484098" cy="49352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r>
                <a:rPr lang="en-GB" sz="1600" b="1" ker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same-depth "reference" stiffness decay curve</a:t>
              </a:r>
              <a:endParaRPr lang="it-IT" sz="1600" b="1" ker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23" name="Connettore 1 22"/>
            <p:cNvCxnSpPr/>
            <p:nvPr/>
          </p:nvCxnSpPr>
          <p:spPr>
            <a:xfrm>
              <a:off x="3024293" y="5400600"/>
              <a:ext cx="4499948" cy="0"/>
            </a:xfrm>
            <a:prstGeom prst="line">
              <a:avLst/>
            </a:prstGeom>
            <a:ln w="22225">
              <a:solidFill>
                <a:srgbClr val="0033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23"/>
            <p:cNvCxnSpPr/>
            <p:nvPr/>
          </p:nvCxnSpPr>
          <p:spPr>
            <a:xfrm flipH="1">
              <a:off x="7308371" y="5400600"/>
              <a:ext cx="0" cy="539549"/>
            </a:xfrm>
            <a:prstGeom prst="line">
              <a:avLst/>
            </a:prstGeom>
            <a:ln w="25400">
              <a:solidFill>
                <a:srgbClr val="003399"/>
              </a:solidFill>
              <a:prstDash val="soli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981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64000" y="2952000"/>
              <a:ext cx="2761044" cy="3549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Ovale 26"/>
            <p:cNvSpPr>
              <a:spLocks noChangeAspect="1"/>
            </p:cNvSpPr>
            <p:nvPr/>
          </p:nvSpPr>
          <p:spPr bwMode="auto">
            <a:xfrm flipH="1" flipV="1">
              <a:off x="7236944" y="5327602"/>
              <a:ext cx="142856" cy="144408"/>
            </a:xfrm>
            <a:prstGeom prst="ellipse">
              <a:avLst/>
            </a:prstGeom>
            <a:solidFill>
              <a:srgbClr val="003399"/>
            </a:solidFill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800">
                <a:solidFill>
                  <a:srgbClr val="FFFF00"/>
                </a:solidFill>
                <a:cs typeface="Arial" charset="0"/>
              </a:endParaRPr>
            </a:p>
          </p:txBody>
        </p:sp>
        <p:pic>
          <p:nvPicPr>
            <p:cNvPr id="119819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04248" y="5832000"/>
              <a:ext cx="1585257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0" y="836613"/>
            <a:ext cx="9144000" cy="251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32000" indent="-432000" defTabSz="715963" eaLnBrk="0" fontAlgn="base" hangingPunct="0">
              <a:buClr>
                <a:srgbClr val="3333CC"/>
              </a:buClr>
              <a:buFont typeface="Wingdings" pitchFamily="2" charset="2"/>
              <a:buChar char="n"/>
              <a:defRPr/>
            </a:pPr>
            <a:r>
              <a:rPr lang="it-IT" sz="2000" dirty="0">
                <a:solidFill>
                  <a:srgbClr val="000000"/>
                </a:solidFill>
                <a:latin typeface="Tahoma" pitchFamily="34" charset="0"/>
                <a:cs typeface="Arial" charset="0"/>
              </a:rPr>
              <a:t>Quantitative </a:t>
            </a:r>
            <a:r>
              <a:rPr lang="it-IT" sz="2000" dirty="0" err="1">
                <a:solidFill>
                  <a:srgbClr val="000000"/>
                </a:solidFill>
                <a:latin typeface="Tahoma" pitchFamily="34" charset="0"/>
                <a:cs typeface="Arial" charset="0"/>
              </a:rPr>
              <a:t>indications</a:t>
            </a:r>
            <a:r>
              <a:rPr lang="it-IT" sz="2000" dirty="0">
                <a:solidFill>
                  <a:srgbClr val="000000"/>
                </a:solidFill>
                <a:latin typeface="Tahoma" pitchFamily="34" charset="0"/>
                <a:cs typeface="Arial" charset="0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ahoma" pitchFamily="34" charset="0"/>
                <a:cs typeface="Arial" charset="0"/>
              </a:rPr>
              <a:t>by</a:t>
            </a:r>
            <a:r>
              <a:rPr lang="it-IT" sz="2000" dirty="0">
                <a:solidFill>
                  <a:srgbClr val="000000"/>
                </a:solidFill>
                <a:latin typeface="Tahoma" pitchFamily="34" charset="0"/>
                <a:cs typeface="Arial" charset="0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ahoma" pitchFamily="34" charset="0"/>
                <a:cs typeface="Arial" charset="0"/>
              </a:rPr>
              <a:t>comparing</a:t>
            </a:r>
            <a:r>
              <a:rPr lang="it-IT" sz="2000" dirty="0">
                <a:solidFill>
                  <a:srgbClr val="000000"/>
                </a:solidFill>
                <a:latin typeface="Tahoma" pitchFamily="34" charset="0"/>
                <a:cs typeface="Arial" charset="0"/>
              </a:rPr>
              <a:t> at </a:t>
            </a:r>
            <a:r>
              <a:rPr lang="it-IT" sz="2000" dirty="0" err="1">
                <a:solidFill>
                  <a:srgbClr val="000000"/>
                </a:solidFill>
                <a:latin typeface="Tahoma" pitchFamily="34" charset="0"/>
                <a:cs typeface="Arial" charset="0"/>
              </a:rPr>
              <a:t>various</a:t>
            </a:r>
            <a:r>
              <a:rPr lang="it-IT" sz="2000" dirty="0">
                <a:solidFill>
                  <a:srgbClr val="000000"/>
                </a:solidFill>
                <a:latin typeface="Tahoma" pitchFamily="34" charset="0"/>
                <a:cs typeface="Arial" charset="0"/>
              </a:rPr>
              <a:t> test </a:t>
            </a:r>
            <a:r>
              <a:rPr lang="it-IT" sz="2000" dirty="0" err="1">
                <a:solidFill>
                  <a:srgbClr val="000000"/>
                </a:solidFill>
                <a:latin typeface="Tahoma" pitchFamily="34" charset="0"/>
                <a:cs typeface="Arial" charset="0"/>
              </a:rPr>
              <a:t>sites</a:t>
            </a:r>
            <a:r>
              <a:rPr lang="it-IT" sz="2000" dirty="0">
                <a:solidFill>
                  <a:srgbClr val="000000"/>
                </a:solidFill>
                <a:latin typeface="Tahoma" pitchFamily="34" charset="0"/>
                <a:cs typeface="Arial" charset="0"/>
              </a:rPr>
              <a:t> and in </a:t>
            </a:r>
            <a:r>
              <a:rPr lang="it-IT" sz="2000" dirty="0" err="1">
                <a:solidFill>
                  <a:srgbClr val="000000"/>
                </a:solidFill>
                <a:latin typeface="Tahoma" pitchFamily="34" charset="0"/>
                <a:cs typeface="Arial" charset="0"/>
              </a:rPr>
              <a:t>different</a:t>
            </a:r>
            <a:r>
              <a:rPr lang="it-IT" sz="2000" dirty="0">
                <a:solidFill>
                  <a:srgbClr val="000000"/>
                </a:solidFill>
                <a:latin typeface="Tahoma" pitchFamily="34" charset="0"/>
                <a:cs typeface="Arial" charset="0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ahoma" pitchFamily="34" charset="0"/>
                <a:cs typeface="Arial" charset="0"/>
              </a:rPr>
              <a:t>soil</a:t>
            </a:r>
            <a:r>
              <a:rPr lang="it-IT" sz="2000" dirty="0">
                <a:solidFill>
                  <a:srgbClr val="000000"/>
                </a:solidFill>
                <a:latin typeface="Tahoma" pitchFamily="34" charset="0"/>
                <a:cs typeface="Arial" charset="0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Tahoma" pitchFamily="34" charset="0"/>
                <a:cs typeface="Arial" charset="0"/>
              </a:rPr>
              <a:t>types</a:t>
            </a:r>
            <a:r>
              <a:rPr lang="it-IT" sz="2000" dirty="0">
                <a:solidFill>
                  <a:srgbClr val="000000"/>
                </a:solidFill>
                <a:latin typeface="Tahoma" pitchFamily="34" charset="0"/>
                <a:cs typeface="Arial" charset="0"/>
              </a:rPr>
              <a:t> </a:t>
            </a:r>
            <a:r>
              <a:rPr lang="en-GB" sz="2000" b="1" dirty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SDMT data</a:t>
            </a:r>
            <a:r>
              <a:rPr lang="en-GB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+ “</a:t>
            </a:r>
            <a:r>
              <a:rPr lang="en-GB" sz="2000" b="1" dirty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reference</a:t>
            </a:r>
            <a:r>
              <a:rPr lang="en-GB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”</a:t>
            </a:r>
            <a:r>
              <a:rPr lang="en-GB" sz="2000" b="1" dirty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stiffness decay curves</a:t>
            </a:r>
            <a:r>
              <a:rPr lang="en-GB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marL="432000" indent="-432000" defTabSz="715963" eaLnBrk="0" fontAlgn="base" hangingPunct="0">
              <a:buClr>
                <a:srgbClr val="3333CC"/>
              </a:buClr>
              <a:buFont typeface="Wingdings" pitchFamily="2" charset="2"/>
              <a:buChar char="n"/>
              <a:defRPr/>
            </a:pPr>
            <a:endParaRPr lang="en-GB" sz="5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20000" indent="-269875" fontAlgn="base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back-figured from the observed behavior under a full-scale test embankment (Treporti) or footings (Texas)</a:t>
            </a:r>
          </a:p>
          <a:p>
            <a:pPr marL="720000" indent="-269875" fontAlgn="base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obtained by laboratory tests (L'Aquila, 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 plain, </a:t>
            </a:r>
            <a:r>
              <a:rPr lang="en-US" sz="20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Fucino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plain)</a:t>
            </a:r>
            <a:endParaRPr lang="en-GB" sz="20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20000" indent="-269875" fontAlgn="base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reconstructed by combining different in situ/laboratory techniques </a:t>
            </a:r>
            <a:r>
              <a:rPr lang="en-GB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(Western Australia)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23"/>
          <p:cNvGrpSpPr>
            <a:grpSpLocks/>
          </p:cNvGrpSpPr>
          <p:nvPr/>
        </p:nvGrpSpPr>
        <p:grpSpPr bwMode="auto">
          <a:xfrm>
            <a:off x="106363" y="945257"/>
            <a:ext cx="8931275" cy="2771775"/>
            <a:chOff x="107504" y="1196752"/>
            <a:chExt cx="8929823" cy="2772000"/>
          </a:xfrm>
        </p:grpSpPr>
        <p:pic>
          <p:nvPicPr>
            <p:cNvPr id="103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7504" y="1196752"/>
              <a:ext cx="4562194" cy="27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6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99992" y="1196752"/>
              <a:ext cx="4537335" cy="27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0" y="287338"/>
            <a:ext cx="91408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srgbClr val="800000"/>
                </a:solidFill>
                <a:latin typeface="Tahoma" pitchFamily="34" charset="0"/>
                <a:cs typeface="Arial" charset="0"/>
              </a:rPr>
              <a:t>Treporti </a:t>
            </a:r>
            <a:r>
              <a:rPr lang="it-IT" sz="3200" b="1" dirty="0">
                <a:solidFill>
                  <a:srgbClr val="000000"/>
                </a:solidFill>
                <a:latin typeface="Tahoma" pitchFamily="34" charset="0"/>
                <a:cs typeface="Arial" charset="0"/>
              </a:rPr>
              <a:t>– Test </a:t>
            </a:r>
            <a:r>
              <a:rPr lang="it-IT" sz="3200" b="1" dirty="0" smtClean="0">
                <a:solidFill>
                  <a:srgbClr val="000000"/>
                </a:solidFill>
                <a:latin typeface="Tahoma" pitchFamily="34" charset="0"/>
                <a:cs typeface="Arial" charset="0"/>
              </a:rPr>
              <a:t>Site </a:t>
            </a:r>
            <a:r>
              <a:rPr lang="it-IT" sz="3200" b="1" dirty="0" err="1" smtClean="0">
                <a:solidFill>
                  <a:srgbClr val="000000"/>
                </a:solidFill>
                <a:latin typeface="Tahoma" pitchFamily="34" charset="0"/>
                <a:cs typeface="Arial" charset="0"/>
              </a:rPr>
              <a:t>Embankment</a:t>
            </a:r>
            <a:endParaRPr lang="it-IT" sz="3200" b="1" dirty="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029" name="Rectangle 7"/>
          <p:cNvSpPr>
            <a:spLocks noChangeArrowheads="1"/>
          </p:cNvSpPr>
          <p:nvPr/>
        </p:nvSpPr>
        <p:spPr bwMode="auto">
          <a:xfrm>
            <a:off x="611188" y="4484103"/>
            <a:ext cx="80645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22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Normalized</a:t>
            </a:r>
            <a:r>
              <a:rPr lang="it-IT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it-IT" sz="22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decay</a:t>
            </a:r>
            <a:r>
              <a:rPr lang="it-IT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it-IT" sz="22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curves</a:t>
            </a:r>
            <a:r>
              <a:rPr lang="it-IT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it-IT" sz="22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of</a:t>
            </a:r>
            <a:r>
              <a:rPr lang="it-IT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it-IT" sz="22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soil</a:t>
            </a:r>
            <a:r>
              <a:rPr lang="it-IT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it-IT" sz="22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stiffness</a:t>
            </a:r>
            <a:r>
              <a:rPr lang="it-IT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it-IT" sz="22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with</a:t>
            </a:r>
            <a:r>
              <a:rPr lang="it-IT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it-IT" sz="22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vertical</a:t>
            </a:r>
            <a:r>
              <a:rPr lang="it-IT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strain </a:t>
            </a:r>
            <a:r>
              <a:rPr lang="it-IT" sz="22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back-calculated</a:t>
            </a:r>
            <a:r>
              <a:rPr lang="it-IT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it-IT" sz="22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from</a:t>
            </a:r>
            <a:r>
              <a:rPr lang="it-IT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it-IT" sz="22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local</a:t>
            </a:r>
            <a:r>
              <a:rPr lang="it-IT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it-IT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</a:t>
            </a:r>
            <a:r>
              <a:rPr lang="it-IT" sz="2200" baseline="-15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v</a:t>
            </a:r>
            <a:r>
              <a:rPr lang="it-IT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it-IT" sz="22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measurements</a:t>
            </a:r>
            <a:r>
              <a:rPr lang="it-IT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in the soil under the embankment, at 1 m depth intervals, provided by </a:t>
            </a:r>
            <a:r>
              <a:rPr lang="en-US" sz="2200" i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sliding </a:t>
            </a:r>
            <a:r>
              <a:rPr lang="en-US" sz="2200" i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deformeters</a:t>
            </a:r>
            <a:r>
              <a:rPr lang="en-US" sz="2200" i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 </a:t>
            </a:r>
            <a:r>
              <a:rPr lang="it-IT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("In situ </a:t>
            </a:r>
            <a:r>
              <a:rPr lang="it-IT" sz="22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curves</a:t>
            </a:r>
            <a:r>
              <a:rPr lang="it-IT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") </a:t>
            </a:r>
            <a:r>
              <a:rPr lang="en-US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and their intersection with data points corresponding to same-depth DMT moduli </a:t>
            </a:r>
            <a:r>
              <a:rPr lang="it-IT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E</a:t>
            </a:r>
            <a:r>
              <a:rPr lang="it-IT" sz="2200" baseline="-15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DMT</a:t>
            </a:r>
            <a:r>
              <a:rPr lang="en-US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: (a) </a:t>
            </a:r>
            <a:r>
              <a:rPr lang="en-US" sz="2200" u="sng" dirty="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sand</a:t>
            </a:r>
            <a:r>
              <a:rPr lang="en-US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2-8 m, (b) </a:t>
            </a:r>
            <a:r>
              <a:rPr lang="en-US" sz="2200" u="sng" dirty="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silt</a:t>
            </a:r>
            <a:r>
              <a:rPr lang="en-US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8-20 m</a:t>
            </a:r>
          </a:p>
        </p:txBody>
      </p:sp>
      <p:sp>
        <p:nvSpPr>
          <p:cNvPr id="1030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875463" y="6237288"/>
            <a:ext cx="1905000" cy="457200"/>
          </a:xfrm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B6B842-AB2C-480A-B6DA-5EAA86C0244A}" type="slidenum">
              <a:rPr lang="it-IT" smtClean="0">
                <a:latin typeface="Tahoma" pitchFamily="34" charset="0"/>
                <a:cs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it-IT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31" name="Rettangolo 7"/>
          <p:cNvSpPr>
            <a:spLocks noChangeArrowheads="1"/>
          </p:cNvSpPr>
          <p:nvPr/>
        </p:nvSpPr>
        <p:spPr bwMode="auto">
          <a:xfrm>
            <a:off x="900113" y="3975150"/>
            <a:ext cx="2741612" cy="461962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400" i="1">
                <a:solidFill>
                  <a:srgbClr val="000000"/>
                </a:solidFill>
                <a:cs typeface="Times New Roman" pitchFamily="18" charset="0"/>
              </a:rPr>
              <a:t>E</a:t>
            </a:r>
            <a:r>
              <a:rPr lang="pt-BR" sz="2400">
                <a:solidFill>
                  <a:srgbClr val="000000"/>
                </a:solidFill>
                <a:cs typeface="Times New Roman" pitchFamily="18" charset="0"/>
              </a:rPr>
              <a:t> = </a:t>
            </a:r>
            <a:r>
              <a:rPr lang="pt-BR" sz="2400" i="1">
                <a:solidFill>
                  <a:srgbClr val="000000"/>
                </a:solidFill>
                <a:cs typeface="Times New Roman" pitchFamily="18" charset="0"/>
              </a:rPr>
              <a:t>K</a:t>
            </a:r>
            <a:r>
              <a:rPr lang="pt-BR" sz="2400" i="1" baseline="-25000">
                <a:solidFill>
                  <a:srgbClr val="000000"/>
                </a:solidFill>
                <a:cs typeface="Times New Roman" pitchFamily="18" charset="0"/>
              </a:rPr>
              <a:t>E</a:t>
            </a:r>
            <a:r>
              <a:rPr lang="pt-BR" sz="240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pt-BR" sz="2400" i="1">
                <a:solidFill>
                  <a:srgbClr val="000000"/>
                </a:solidFill>
                <a:cs typeface="Times New Roman" pitchFamily="18" charset="0"/>
              </a:rPr>
              <a:t>p</a:t>
            </a:r>
            <a:r>
              <a:rPr lang="pt-BR" sz="2400" i="1" baseline="-25000">
                <a:solidFill>
                  <a:srgbClr val="000000"/>
                </a:solidFill>
                <a:cs typeface="Times New Roman" pitchFamily="18" charset="0"/>
              </a:rPr>
              <a:t>a</a:t>
            </a:r>
            <a:r>
              <a:rPr lang="pt-BR" sz="2400">
                <a:solidFill>
                  <a:srgbClr val="000000"/>
                </a:solidFill>
                <a:cs typeface="Times New Roman" pitchFamily="18" charset="0"/>
              </a:rPr>
              <a:t> (</a:t>
            </a:r>
            <a:r>
              <a:rPr lang="it-IT" sz="24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</a:t>
            </a:r>
            <a:r>
              <a:rPr lang="pt-BR" sz="2400">
                <a:solidFill>
                  <a:srgbClr val="000000"/>
                </a:solidFill>
                <a:cs typeface="Times New Roman" pitchFamily="18" charset="0"/>
              </a:rPr>
              <a:t>'</a:t>
            </a:r>
            <a:r>
              <a:rPr lang="pt-BR" sz="2400" baseline="-25000">
                <a:solidFill>
                  <a:srgbClr val="000000"/>
                </a:solidFill>
                <a:cs typeface="Times New Roman" pitchFamily="18" charset="0"/>
              </a:rPr>
              <a:t>v </a:t>
            </a:r>
            <a:r>
              <a:rPr lang="pt-BR" sz="2400">
                <a:solidFill>
                  <a:srgbClr val="000000"/>
                </a:solidFill>
                <a:cs typeface="Times New Roman" pitchFamily="18" charset="0"/>
              </a:rPr>
              <a:t>/</a:t>
            </a:r>
            <a:r>
              <a:rPr lang="pt-BR" sz="2400" i="1">
                <a:solidFill>
                  <a:srgbClr val="000000"/>
                </a:solidFill>
                <a:cs typeface="Times New Roman" pitchFamily="18" charset="0"/>
              </a:rPr>
              <a:t>p</a:t>
            </a:r>
            <a:r>
              <a:rPr lang="pt-BR" sz="2400" i="1" baseline="-25000">
                <a:solidFill>
                  <a:srgbClr val="000000"/>
                </a:solidFill>
                <a:cs typeface="Times New Roman" pitchFamily="18" charset="0"/>
              </a:rPr>
              <a:t>a</a:t>
            </a:r>
            <a:r>
              <a:rPr lang="pt-BR" sz="2400" baseline="-2500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pt-BR" sz="2400">
                <a:solidFill>
                  <a:srgbClr val="000000"/>
                </a:solidFill>
                <a:cs typeface="Times New Roman" pitchFamily="18" charset="0"/>
              </a:rPr>
              <a:t>)</a:t>
            </a:r>
            <a:r>
              <a:rPr lang="pt-BR" sz="2400" baseline="30000">
                <a:solidFill>
                  <a:srgbClr val="000000"/>
                </a:solidFill>
                <a:cs typeface="Times New Roman" pitchFamily="18" charset="0"/>
              </a:rPr>
              <a:t> 0.5</a:t>
            </a:r>
            <a:endParaRPr lang="it-IT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Text Box 9"/>
          <p:cNvSpPr txBox="1">
            <a:spLocks noChangeAspect="1" noChangeArrowheads="1"/>
          </p:cNvSpPr>
          <p:nvPr/>
        </p:nvSpPr>
        <p:spPr bwMode="auto">
          <a:xfrm>
            <a:off x="7812088" y="2529582"/>
            <a:ext cx="792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it-IT" sz="2000" b="1" dirty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DMT</a:t>
            </a:r>
          </a:p>
        </p:txBody>
      </p:sp>
      <p:sp>
        <p:nvSpPr>
          <p:cNvPr id="12" name="Text Box 9"/>
          <p:cNvSpPr txBox="1">
            <a:spLocks noChangeAspect="1" noChangeArrowheads="1"/>
          </p:cNvSpPr>
          <p:nvPr/>
        </p:nvSpPr>
        <p:spPr bwMode="auto">
          <a:xfrm>
            <a:off x="3203575" y="2529582"/>
            <a:ext cx="792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it-IT" sz="2000" b="1" dirty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DMT</a:t>
            </a: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026" name="Object 9"/>
          <p:cNvGraphicFramePr>
            <a:graphicFrameLocks noChangeAspect="1"/>
          </p:cNvGraphicFramePr>
          <p:nvPr/>
        </p:nvGraphicFramePr>
        <p:xfrm>
          <a:off x="5292725" y="3767187"/>
          <a:ext cx="2854325" cy="669925"/>
        </p:xfrm>
        <a:graphic>
          <a:graphicData uri="http://schemas.openxmlformats.org/presentationml/2006/ole">
            <p:oleObj spid="_x0000_s8194" name="Equazione" r:id="rId6" imgW="1790700" imgH="419100" progId="Equation.3">
              <p:embed/>
            </p:oleObj>
          </a:graphicData>
        </a:graphic>
      </p:graphicFrame>
      <p:sp>
        <p:nvSpPr>
          <p:cNvPr id="13" name="Text Box 105"/>
          <p:cNvSpPr txBox="1">
            <a:spLocks noChangeArrowheads="1"/>
          </p:cNvSpPr>
          <p:nvPr/>
        </p:nvSpPr>
        <p:spPr bwMode="auto">
          <a:xfrm>
            <a:off x="683568" y="3501008"/>
            <a:ext cx="3024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09563" fontAlgn="base">
              <a:spcBef>
                <a:spcPct val="0"/>
              </a:spcBef>
              <a:spcAft>
                <a:spcPct val="0"/>
              </a:spcAft>
            </a:pPr>
            <a:r>
              <a:rPr lang="it-IT" sz="2000" i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Monaco </a:t>
            </a:r>
            <a:r>
              <a:rPr lang="it-IT" sz="2000" i="1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et</a:t>
            </a:r>
            <a:r>
              <a:rPr lang="it-IT" sz="2000" i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al. (2014)</a:t>
            </a:r>
            <a:endParaRPr lang="it-IT" sz="2000" i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ChangeArrowheads="1"/>
          </p:cNvSpPr>
          <p:nvPr/>
        </p:nvSpPr>
        <p:spPr bwMode="auto">
          <a:xfrm>
            <a:off x="3175" y="107950"/>
            <a:ext cx="914082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Texas </a:t>
            </a:r>
            <a:r>
              <a:rPr lang="en-US" sz="3200" b="1" dirty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A&amp;M University </a:t>
            </a:r>
            <a:r>
              <a:rPr lang="it-IT" sz="32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– </a:t>
            </a:r>
            <a:r>
              <a:rPr lang="en-US" sz="32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National Geotechnical Experimentation Site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1994 Spread Footing Prediction Symposium</a:t>
            </a:r>
            <a:r>
              <a:rPr lang="en-US" sz="28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it-IT" sz="28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1747" name="Rectangle 7"/>
          <p:cNvSpPr>
            <a:spLocks noChangeArrowheads="1"/>
          </p:cNvSpPr>
          <p:nvPr/>
        </p:nvSpPr>
        <p:spPr bwMode="auto">
          <a:xfrm>
            <a:off x="1042988" y="5805736"/>
            <a:ext cx="727342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2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Stiffness</a:t>
            </a:r>
            <a:r>
              <a:rPr lang="it-IT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it-IT" sz="22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decay</a:t>
            </a:r>
            <a:r>
              <a:rPr lang="it-IT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curve E'/E</a:t>
            </a:r>
            <a:r>
              <a:rPr lang="it-IT" sz="2200" baseline="-15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0</a:t>
            </a:r>
            <a:r>
              <a:rPr lang="it-IT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vs. relative </a:t>
            </a:r>
            <a:r>
              <a:rPr lang="it-IT" sz="22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displacement</a:t>
            </a:r>
            <a:r>
              <a:rPr lang="it-IT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w/B </a:t>
            </a:r>
            <a:r>
              <a:rPr lang="it-IT" sz="2200" i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it-IT" sz="2200" i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Berardi</a:t>
            </a:r>
            <a:r>
              <a:rPr lang="it-IT" sz="2200" i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1999</a:t>
            </a:r>
            <a:r>
              <a:rPr lang="it-IT" sz="2200" i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)</a:t>
            </a:r>
            <a:r>
              <a:rPr lang="it-IT" sz="2200" baseline="-25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it-IT" sz="22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and </a:t>
            </a:r>
            <a:r>
              <a:rPr lang="it-IT" sz="22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superimposed</a:t>
            </a:r>
            <a:r>
              <a:rPr lang="it-IT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E</a:t>
            </a:r>
            <a:r>
              <a:rPr lang="it-IT" sz="2200" baseline="-15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DMT</a:t>
            </a:r>
            <a:r>
              <a:rPr lang="it-IT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/E</a:t>
            </a:r>
            <a:r>
              <a:rPr lang="it-IT" sz="2200" baseline="-15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0</a:t>
            </a:r>
            <a:r>
              <a:rPr lang="it-IT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data </a:t>
            </a:r>
            <a:r>
              <a:rPr lang="it-IT" sz="22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points</a:t>
            </a:r>
            <a:endParaRPr lang="it-IT" sz="2200" dirty="0">
              <a:solidFill>
                <a:srgbClr val="000000"/>
              </a:solidFill>
              <a:latin typeface="Tahoma" pitchFamily="34" charset="0"/>
              <a:cs typeface="Tahoma" pitchFamily="34" charset="0"/>
              <a:sym typeface="Symbol" pitchFamily="18" charset="2"/>
            </a:endParaRPr>
          </a:p>
        </p:txBody>
      </p:sp>
      <p:sp>
        <p:nvSpPr>
          <p:cNvPr id="31748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875463" y="6237288"/>
            <a:ext cx="1905000" cy="457200"/>
          </a:xfrm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3F17CF-22A3-4DA7-9A59-C514F7893970}" type="slidenum">
              <a:rPr lang="it-IT" smtClean="0">
                <a:latin typeface="Tahoma" pitchFamily="34" charset="0"/>
                <a:cs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it-IT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1749" name="Text Box 105"/>
          <p:cNvSpPr txBox="1">
            <a:spLocks noChangeArrowheads="1"/>
          </p:cNvSpPr>
          <p:nvPr/>
        </p:nvSpPr>
        <p:spPr bwMode="auto">
          <a:xfrm>
            <a:off x="5724525" y="1948830"/>
            <a:ext cx="3024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09563" fontAlgn="base">
              <a:spcBef>
                <a:spcPct val="0"/>
              </a:spcBef>
              <a:spcAft>
                <a:spcPct val="0"/>
              </a:spcAft>
            </a:pPr>
            <a:r>
              <a:rPr lang="it-IT" sz="2000" i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Gibbens</a:t>
            </a:r>
            <a:r>
              <a:rPr lang="it-IT" sz="2000" i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&amp; </a:t>
            </a:r>
            <a:r>
              <a:rPr lang="it-IT" sz="2000" i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Briaud</a:t>
            </a:r>
            <a:r>
              <a:rPr lang="it-IT" sz="2000" i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(1994)</a:t>
            </a:r>
          </a:p>
        </p:txBody>
      </p:sp>
      <p:grpSp>
        <p:nvGrpSpPr>
          <p:cNvPr id="2" name="Gruppo 7"/>
          <p:cNvGrpSpPr>
            <a:grpSpLocks/>
          </p:cNvGrpSpPr>
          <p:nvPr/>
        </p:nvGrpSpPr>
        <p:grpSpPr bwMode="auto">
          <a:xfrm>
            <a:off x="1331913" y="1773238"/>
            <a:ext cx="4248150" cy="3905250"/>
            <a:chOff x="2412000" y="1772816"/>
            <a:chExt cx="4248150" cy="3905250"/>
          </a:xfrm>
        </p:grpSpPr>
        <p:pic>
          <p:nvPicPr>
            <p:cNvPr id="31751" name="Immagine 8"/>
            <p:cNvPicPr>
              <a:picLocks noChangeAspect="1"/>
            </p:cNvPicPr>
            <p:nvPr/>
          </p:nvPicPr>
          <p:blipFill>
            <a:blip r:embed="rId3" cstate="print"/>
            <a:srcRect l="1544" t="3966" r="36690" b="3777"/>
            <a:stretch>
              <a:fillRect/>
            </a:stretch>
          </p:blipFill>
          <p:spPr bwMode="auto">
            <a:xfrm>
              <a:off x="2412000" y="1772816"/>
              <a:ext cx="4248150" cy="3905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2" name="Rettangolo 6"/>
            <p:cNvSpPr>
              <a:spLocks noChangeArrowheads="1"/>
            </p:cNvSpPr>
            <p:nvPr/>
          </p:nvSpPr>
          <p:spPr bwMode="auto">
            <a:xfrm>
              <a:off x="3059832" y="2016000"/>
              <a:ext cx="1584176" cy="57130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it-IT">
                  <a:solidFill>
                    <a:srgbClr val="000000"/>
                  </a:solidFill>
                  <a:latin typeface="Arial" charset="0"/>
                  <a:cs typeface="Arial" charset="0"/>
                </a:rPr>
                <a:t>medium dense silty fine sand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0" y="138896"/>
            <a:ext cx="91408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 dirty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L'Aquila</a:t>
            </a:r>
            <a:r>
              <a:rPr lang="en-US" sz="2800" b="1" dirty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 </a:t>
            </a:r>
            <a:r>
              <a:rPr lang="it-IT" sz="2800" b="1" dirty="0">
                <a:solidFill>
                  <a:srgbClr val="000000"/>
                </a:solidFill>
                <a:latin typeface="Tahoma" pitchFamily="34" charset="0"/>
                <a:cs typeface="Arial" charset="0"/>
              </a:rPr>
              <a:t>– </a:t>
            </a:r>
            <a:r>
              <a:rPr lang="en-US" sz="2800" b="1" dirty="0">
                <a:solidFill>
                  <a:srgbClr val="000000"/>
                </a:solidFill>
                <a:latin typeface="Tahoma" pitchFamily="34" charset="0"/>
                <a:cs typeface="Arial" charset="0"/>
              </a:rPr>
              <a:t>2009 </a:t>
            </a:r>
            <a:r>
              <a:rPr lang="en-US" sz="2800" b="1" dirty="0" smtClean="0">
                <a:solidFill>
                  <a:srgbClr val="000000"/>
                </a:solidFill>
                <a:latin typeface="Tahoma" pitchFamily="34" charset="0"/>
                <a:cs typeface="Arial" charset="0"/>
              </a:rPr>
              <a:t>Post-Earthquake Investigations</a:t>
            </a:r>
            <a:endParaRPr lang="en-US" sz="2800" b="1" dirty="0">
              <a:solidFill>
                <a:srgbClr val="000000"/>
              </a:solidFill>
              <a:latin typeface="Tahoma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Tahoma" pitchFamily="34" charset="0"/>
                <a:cs typeface="Arial" charset="0"/>
              </a:rPr>
              <a:t>C.A.S.E. Project </a:t>
            </a:r>
            <a:r>
              <a:rPr lang="en-US" sz="2800" dirty="0" smtClean="0">
                <a:solidFill>
                  <a:srgbClr val="000000"/>
                </a:solidFill>
                <a:latin typeface="Tahoma" pitchFamily="34" charset="0"/>
                <a:cs typeface="Arial" charset="0"/>
              </a:rPr>
              <a:t>Test Sites</a:t>
            </a:r>
            <a:endParaRPr lang="it-IT" sz="2800" dirty="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052" name="Rectangle 7"/>
          <p:cNvSpPr>
            <a:spLocks noChangeArrowheads="1"/>
          </p:cNvSpPr>
          <p:nvPr/>
        </p:nvSpPr>
        <p:spPr bwMode="auto">
          <a:xfrm>
            <a:off x="684213" y="5131843"/>
            <a:ext cx="58324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2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Laboratory</a:t>
            </a:r>
            <a:r>
              <a:rPr lang="it-IT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G/G</a:t>
            </a:r>
            <a:r>
              <a:rPr lang="it-IT" sz="2200" baseline="-25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0</a:t>
            </a:r>
            <a:r>
              <a:rPr lang="it-IT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it-IT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</a:t>
            </a:r>
            <a:r>
              <a:rPr lang="it-IT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it-IT" sz="22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curves</a:t>
            </a:r>
            <a:r>
              <a:rPr lang="it-IT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and </a:t>
            </a:r>
            <a:r>
              <a:rPr lang="it-IT" sz="22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superimposed</a:t>
            </a:r>
            <a:r>
              <a:rPr lang="it-IT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G</a:t>
            </a:r>
            <a:r>
              <a:rPr lang="it-IT" sz="2200" baseline="-25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DMT</a:t>
            </a:r>
            <a:r>
              <a:rPr lang="it-IT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/G</a:t>
            </a:r>
            <a:r>
              <a:rPr lang="it-IT" sz="2200" baseline="-25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0</a:t>
            </a:r>
            <a:r>
              <a:rPr lang="it-IT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data </a:t>
            </a:r>
            <a:r>
              <a:rPr lang="it-IT" sz="22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points</a:t>
            </a:r>
            <a:endParaRPr lang="it-IT" sz="22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3" name="Immagine 4" descr="Fig 6 Paola 5"/>
          <p:cNvPicPr>
            <a:picLocks noChangeAspect="1"/>
          </p:cNvPicPr>
          <p:nvPr/>
        </p:nvPicPr>
        <p:blipFill>
          <a:blip r:embed="rId4" cstate="print"/>
          <a:srcRect b="2144"/>
          <a:stretch>
            <a:fillRect/>
          </a:stretch>
        </p:blipFill>
        <p:spPr bwMode="auto">
          <a:xfrm>
            <a:off x="900113" y="1341438"/>
            <a:ext cx="5103812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875463" y="6237288"/>
            <a:ext cx="1905000" cy="457200"/>
          </a:xfrm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805CC2-4A8F-4458-B429-FC5E66FCD56C}" type="slidenum">
              <a:rPr lang="it-IT" smtClean="0">
                <a:latin typeface="Tahoma" pitchFamily="34" charset="0"/>
                <a:cs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it-IT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827088" y="6033412"/>
            <a:ext cx="44649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000" i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RC-CTS: UniNA Federico II (Italy)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000" i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DSDSS: UniRoma La Sapienza (Italy)</a:t>
            </a: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/>
        </p:nvGraphicFramePr>
        <p:xfrm>
          <a:off x="6621463" y="5135339"/>
          <a:ext cx="2178050" cy="669925"/>
        </p:xfrm>
        <a:graphic>
          <a:graphicData uri="http://schemas.openxmlformats.org/presentationml/2006/ole">
            <p:oleObj spid="_x0000_s9218" name="Equazione" r:id="rId5" imgW="1358900" imgH="419100" progId="Equation.3">
              <p:embed/>
            </p:oleObj>
          </a:graphicData>
        </a:graphic>
      </p:graphicFrame>
      <p:sp>
        <p:nvSpPr>
          <p:cNvPr id="9" name="Text Box 105"/>
          <p:cNvSpPr txBox="1">
            <a:spLocks noChangeArrowheads="1"/>
          </p:cNvSpPr>
          <p:nvPr/>
        </p:nvSpPr>
        <p:spPr bwMode="auto">
          <a:xfrm>
            <a:off x="6012160" y="1412776"/>
            <a:ext cx="30241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09563" fontAlgn="base">
              <a:spcBef>
                <a:spcPct val="0"/>
              </a:spcBef>
              <a:spcAft>
                <a:spcPct val="0"/>
              </a:spcAft>
            </a:pPr>
            <a:r>
              <a:rPr lang="it-IT" sz="2000" i="1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Santucci</a:t>
            </a:r>
            <a:r>
              <a:rPr lang="it-IT" sz="2000" i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de </a:t>
            </a:r>
            <a:r>
              <a:rPr lang="it-IT" sz="2000" i="1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Magistris</a:t>
            </a:r>
            <a:r>
              <a:rPr lang="it-IT" sz="2000" i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it-IT" sz="2000" i="1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et</a:t>
            </a:r>
            <a:r>
              <a:rPr lang="it-IT" sz="2000" i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al. (2013)</a:t>
            </a:r>
            <a:endParaRPr lang="it-IT" sz="2000" i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0" y="138896"/>
            <a:ext cx="91408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Po </a:t>
            </a:r>
            <a:r>
              <a:rPr lang="it-IT" sz="2800" b="1" dirty="0" err="1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plain</a:t>
            </a:r>
            <a:r>
              <a:rPr lang="en-US" sz="2800" b="1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 </a:t>
            </a:r>
            <a:r>
              <a:rPr lang="it-IT" sz="2800" b="1" dirty="0">
                <a:solidFill>
                  <a:srgbClr val="000000"/>
                </a:solidFill>
                <a:latin typeface="Tahoma" pitchFamily="34" charset="0"/>
                <a:cs typeface="Arial" charset="0"/>
              </a:rPr>
              <a:t>– </a:t>
            </a:r>
            <a:r>
              <a:rPr lang="en-US" sz="2800" b="1" dirty="0" smtClean="0">
                <a:solidFill>
                  <a:srgbClr val="000000"/>
                </a:solidFill>
                <a:latin typeface="Tahoma" pitchFamily="34" charset="0"/>
                <a:cs typeface="Arial" charset="0"/>
              </a:rPr>
              <a:t>2009 Post-Earthquake </a:t>
            </a:r>
            <a:r>
              <a:rPr lang="en-US" sz="2800" b="1" dirty="0" smtClean="0">
                <a:solidFill>
                  <a:srgbClr val="000000"/>
                </a:solidFill>
                <a:latin typeface="Tahoma" pitchFamily="34" charset="0"/>
                <a:cs typeface="Arial" charset="0"/>
              </a:rPr>
              <a:t>Investigations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800" dirty="0" smtClean="0">
                <a:solidFill>
                  <a:srgbClr val="000000"/>
                </a:solidFill>
                <a:latin typeface="Tahoma" pitchFamily="34" charset="0"/>
                <a:cs typeface="Arial" charset="0"/>
              </a:rPr>
              <a:t>San Carlo (FE)</a:t>
            </a:r>
            <a:endParaRPr lang="it-IT" sz="2800" dirty="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052" name="Rectangle 7"/>
          <p:cNvSpPr>
            <a:spLocks noChangeArrowheads="1"/>
          </p:cNvSpPr>
          <p:nvPr/>
        </p:nvSpPr>
        <p:spPr bwMode="auto">
          <a:xfrm>
            <a:off x="684213" y="5131843"/>
            <a:ext cx="58324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2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Laboratory</a:t>
            </a:r>
            <a:r>
              <a:rPr lang="it-IT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G/G</a:t>
            </a:r>
            <a:r>
              <a:rPr lang="it-IT" sz="2200" baseline="-25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0</a:t>
            </a:r>
            <a:r>
              <a:rPr lang="it-IT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it-IT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</a:t>
            </a:r>
            <a:r>
              <a:rPr lang="it-IT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it-IT" sz="22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curves</a:t>
            </a:r>
            <a:r>
              <a:rPr lang="it-IT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and </a:t>
            </a:r>
            <a:r>
              <a:rPr lang="it-IT" sz="22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superimposed</a:t>
            </a:r>
            <a:r>
              <a:rPr lang="it-IT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G</a:t>
            </a:r>
            <a:r>
              <a:rPr lang="it-IT" sz="2200" baseline="-25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DMT</a:t>
            </a:r>
            <a:r>
              <a:rPr lang="it-IT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/G</a:t>
            </a:r>
            <a:r>
              <a:rPr lang="it-IT" sz="2200" baseline="-25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0</a:t>
            </a:r>
            <a:r>
              <a:rPr lang="it-IT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data </a:t>
            </a:r>
            <a:r>
              <a:rPr lang="it-IT" sz="22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points</a:t>
            </a:r>
            <a:endParaRPr lang="it-IT" sz="22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4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875463" y="6237288"/>
            <a:ext cx="1905000" cy="457200"/>
          </a:xfrm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805CC2-4A8F-4458-B429-FC5E66FCD56C}" type="slidenum">
              <a:rPr lang="it-IT" smtClean="0">
                <a:latin typeface="Tahoma" pitchFamily="34" charset="0"/>
                <a:cs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it-IT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827088" y="6033412"/>
            <a:ext cx="35288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000" i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RC-CTS: </a:t>
            </a:r>
            <a:r>
              <a:rPr lang="pt-BR" sz="2000" i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undisturbed samples in silty sand, silt and clay</a:t>
            </a:r>
            <a:endParaRPr lang="pt-BR" sz="2000" i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/>
        </p:nvGraphicFramePr>
        <p:xfrm>
          <a:off x="6621463" y="5135339"/>
          <a:ext cx="2178050" cy="669925"/>
        </p:xfrm>
        <a:graphic>
          <a:graphicData uri="http://schemas.openxmlformats.org/presentationml/2006/ole">
            <p:oleObj spid="_x0000_s97282" name="Equazione" r:id="rId4" imgW="1358900" imgH="419100" progId="Equation.3">
              <p:embed/>
            </p:oleObj>
          </a:graphicData>
        </a:graphic>
      </p:graphicFrame>
      <p:sp>
        <p:nvSpPr>
          <p:cNvPr id="9" name="Text Box 105"/>
          <p:cNvSpPr txBox="1">
            <a:spLocks noChangeArrowheads="1"/>
          </p:cNvSpPr>
          <p:nvPr/>
        </p:nvSpPr>
        <p:spPr bwMode="auto">
          <a:xfrm>
            <a:off x="6012160" y="1412776"/>
            <a:ext cx="30241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09563" fontAlgn="base">
              <a:spcBef>
                <a:spcPct val="0"/>
              </a:spcBef>
              <a:spcAft>
                <a:spcPct val="0"/>
              </a:spcAft>
            </a:pPr>
            <a:r>
              <a:rPr lang="it-IT" sz="2000" i="1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Working</a:t>
            </a:r>
            <a:r>
              <a:rPr lang="it-IT" sz="2000" i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Group S2-UR4 </a:t>
            </a:r>
            <a:r>
              <a:rPr lang="it-IT" sz="2000" i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(2013)</a:t>
            </a:r>
            <a:endParaRPr lang="it-IT" sz="2000" i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5" cstate="print"/>
          <a:srcRect l="7010" t="7637" r="19781" b="8115"/>
          <a:stretch>
            <a:fillRect/>
          </a:stretch>
        </p:blipFill>
        <p:spPr bwMode="auto">
          <a:xfrm>
            <a:off x="827584" y="1234798"/>
            <a:ext cx="5040560" cy="377810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0" y="138896"/>
            <a:ext cx="91408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Fucino </a:t>
            </a:r>
            <a:r>
              <a:rPr lang="it-IT" sz="2800" b="1" dirty="0" err="1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plain</a:t>
            </a:r>
            <a:r>
              <a:rPr lang="en-US" sz="2800" b="1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 </a:t>
            </a:r>
            <a:r>
              <a:rPr lang="it-IT" sz="2800" b="1" dirty="0">
                <a:solidFill>
                  <a:srgbClr val="000000"/>
                </a:solidFill>
                <a:latin typeface="Tahoma" pitchFamily="34" charset="0"/>
                <a:cs typeface="Arial" charset="0"/>
              </a:rPr>
              <a:t>– </a:t>
            </a:r>
            <a:r>
              <a:rPr lang="en-US" sz="2800" b="1" dirty="0" smtClean="0">
                <a:solidFill>
                  <a:srgbClr val="000000"/>
                </a:solidFill>
                <a:latin typeface="Tahoma" pitchFamily="34" charset="0"/>
                <a:cs typeface="Arial" charset="0"/>
              </a:rPr>
              <a:t>National Geotechnical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Tahoma" pitchFamily="34" charset="0"/>
                <a:cs typeface="Arial" charset="0"/>
              </a:rPr>
              <a:t>Research Site</a:t>
            </a:r>
            <a:endParaRPr lang="en-US" sz="2800" b="1" dirty="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052" name="Rectangle 7"/>
          <p:cNvSpPr>
            <a:spLocks noChangeArrowheads="1"/>
          </p:cNvSpPr>
          <p:nvPr/>
        </p:nvSpPr>
        <p:spPr bwMode="auto">
          <a:xfrm>
            <a:off x="684213" y="5131843"/>
            <a:ext cx="58324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2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Laboratory</a:t>
            </a:r>
            <a:r>
              <a:rPr lang="it-IT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G/G</a:t>
            </a:r>
            <a:r>
              <a:rPr lang="it-IT" sz="2200" baseline="-25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0</a:t>
            </a:r>
            <a:r>
              <a:rPr lang="it-IT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it-IT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</a:t>
            </a:r>
            <a:r>
              <a:rPr lang="it-IT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it-IT" sz="22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curves</a:t>
            </a:r>
            <a:r>
              <a:rPr lang="it-IT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and </a:t>
            </a:r>
            <a:r>
              <a:rPr lang="it-IT" sz="22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superimposed</a:t>
            </a:r>
            <a:r>
              <a:rPr lang="it-IT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G</a:t>
            </a:r>
            <a:r>
              <a:rPr lang="it-IT" sz="2200" baseline="-25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DMT</a:t>
            </a:r>
            <a:r>
              <a:rPr lang="it-IT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/G</a:t>
            </a:r>
            <a:r>
              <a:rPr lang="it-IT" sz="2200" baseline="-25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0</a:t>
            </a:r>
            <a:r>
              <a:rPr lang="it-IT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data </a:t>
            </a:r>
            <a:r>
              <a:rPr lang="it-IT" sz="22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points</a:t>
            </a:r>
            <a:endParaRPr lang="it-IT" sz="22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4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875463" y="6237288"/>
            <a:ext cx="1905000" cy="457200"/>
          </a:xfrm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805CC2-4A8F-4458-B429-FC5E66FCD56C}" type="slidenum">
              <a:rPr lang="it-IT" smtClean="0">
                <a:latin typeface="Tahoma" pitchFamily="34" charset="0"/>
                <a:cs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it-IT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827088" y="6033412"/>
            <a:ext cx="39609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000" i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RC-CTS:</a:t>
            </a:r>
            <a:r>
              <a:rPr lang="pt-BR" sz="2000" i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12 undisturbed samples recovered between 3-37 m</a:t>
            </a:r>
            <a:endParaRPr lang="pt-BR" sz="2000" i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/>
        </p:nvGraphicFramePr>
        <p:xfrm>
          <a:off x="6621463" y="5135339"/>
          <a:ext cx="2178050" cy="669925"/>
        </p:xfrm>
        <a:graphic>
          <a:graphicData uri="http://schemas.openxmlformats.org/presentationml/2006/ole">
            <p:oleObj spid="_x0000_s95234" name="Equazione" r:id="rId4" imgW="1358900" imgH="419100" progId="Equation.3">
              <p:embed/>
            </p:oleObj>
          </a:graphicData>
        </a:graphic>
      </p:graphicFrame>
      <p:sp>
        <p:nvSpPr>
          <p:cNvPr id="9" name="Text Box 105"/>
          <p:cNvSpPr txBox="1">
            <a:spLocks noChangeArrowheads="1"/>
          </p:cNvSpPr>
          <p:nvPr/>
        </p:nvSpPr>
        <p:spPr bwMode="auto">
          <a:xfrm>
            <a:off x="6119812" y="1372766"/>
            <a:ext cx="3024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09563" fontAlgn="base">
              <a:spcBef>
                <a:spcPct val="0"/>
              </a:spcBef>
              <a:spcAft>
                <a:spcPct val="0"/>
              </a:spcAft>
            </a:pPr>
            <a:r>
              <a:rPr lang="it-IT" sz="2000" i="1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Burghignoli</a:t>
            </a:r>
            <a:r>
              <a:rPr lang="it-IT" sz="2000" i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it-IT" sz="2000" i="1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et</a:t>
            </a:r>
            <a:r>
              <a:rPr lang="it-IT" sz="2000" i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al. (1991)</a:t>
            </a:r>
            <a:endParaRPr lang="it-IT" sz="2000" i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5" cstate="print"/>
          <a:srcRect l="13707" t="7877" r="10435" b="6206"/>
          <a:stretch>
            <a:fillRect/>
          </a:stretch>
        </p:blipFill>
        <p:spPr bwMode="auto">
          <a:xfrm>
            <a:off x="755576" y="1268760"/>
            <a:ext cx="5040560" cy="37281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Immagin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325" y="1268413"/>
            <a:ext cx="876935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0" y="287338"/>
            <a:ext cx="9140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Western Australia</a:t>
            </a:r>
            <a:r>
              <a:rPr lang="en-US" sz="3200" b="1" dirty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 </a:t>
            </a:r>
            <a:r>
              <a:rPr lang="it-IT" sz="3200" b="1" dirty="0">
                <a:solidFill>
                  <a:srgbClr val="000000"/>
                </a:solidFill>
                <a:latin typeface="Tahoma" pitchFamily="34" charset="0"/>
                <a:cs typeface="Arial" charset="0"/>
              </a:rPr>
              <a:t>– </a:t>
            </a:r>
            <a:r>
              <a:rPr lang="it-IT" sz="3200" b="1" dirty="0" err="1">
                <a:solidFill>
                  <a:srgbClr val="000000"/>
                </a:solidFill>
                <a:latin typeface="Tahoma" pitchFamily="34" charset="0"/>
                <a:cs typeface="Arial" charset="0"/>
              </a:rPr>
              <a:t>Various</a:t>
            </a:r>
            <a:r>
              <a:rPr lang="it-IT" sz="3200" b="1" dirty="0">
                <a:solidFill>
                  <a:srgbClr val="000000"/>
                </a:solidFill>
                <a:latin typeface="Tahoma" pitchFamily="34" charset="0"/>
                <a:cs typeface="Arial" charset="0"/>
              </a:rPr>
              <a:t> test </a:t>
            </a:r>
            <a:r>
              <a:rPr lang="it-IT" sz="3200" b="1" dirty="0" err="1">
                <a:solidFill>
                  <a:srgbClr val="000000"/>
                </a:solidFill>
                <a:latin typeface="Tahoma" pitchFamily="34" charset="0"/>
                <a:cs typeface="Arial" charset="0"/>
              </a:rPr>
              <a:t>sites</a:t>
            </a:r>
            <a:endParaRPr lang="it-IT" sz="3200" b="1" dirty="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32772" name="Rectangle 7"/>
          <p:cNvSpPr>
            <a:spLocks noChangeArrowheads="1"/>
          </p:cNvSpPr>
          <p:nvPr/>
        </p:nvSpPr>
        <p:spPr bwMode="auto">
          <a:xfrm>
            <a:off x="251520" y="4780216"/>
            <a:ext cx="8675687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In situ </a:t>
            </a:r>
            <a:r>
              <a:rPr lang="it-IT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G/G</a:t>
            </a:r>
            <a:r>
              <a:rPr lang="it-IT" sz="2200" baseline="-15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0</a:t>
            </a:r>
            <a:r>
              <a:rPr lang="it-IT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it-IT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</a:t>
            </a:r>
            <a:r>
              <a:rPr lang="it-IT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it-IT" sz="22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decay</a:t>
            </a:r>
            <a:r>
              <a:rPr lang="it-IT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it-IT" sz="22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curves</a:t>
            </a:r>
            <a:r>
              <a:rPr lang="it-IT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and </a:t>
            </a:r>
            <a:r>
              <a:rPr lang="it-IT" sz="22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superimposed</a:t>
            </a:r>
            <a:r>
              <a:rPr lang="it-IT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G</a:t>
            </a:r>
            <a:r>
              <a:rPr lang="it-IT" sz="2200" baseline="-15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DMT</a:t>
            </a:r>
            <a:r>
              <a:rPr lang="it-IT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/G</a:t>
            </a:r>
            <a:r>
              <a:rPr lang="it-IT" sz="2200" baseline="-15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0</a:t>
            </a:r>
            <a:r>
              <a:rPr lang="it-IT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data </a:t>
            </a:r>
            <a:r>
              <a:rPr lang="it-IT" sz="22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points</a:t>
            </a:r>
            <a:r>
              <a:rPr lang="it-IT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(a) Shenton Park (siliceous sand) and Ledge Point (calcareous sand) (b) Perth CBD (silty clay)</a:t>
            </a:r>
            <a:endParaRPr lang="en-GB" sz="22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it-IT" sz="2200" i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(Amoroso 2011)</a:t>
            </a:r>
            <a:endParaRPr lang="it-IT" sz="2200" dirty="0">
              <a:solidFill>
                <a:srgbClr val="000000"/>
              </a:solidFill>
              <a:latin typeface="Tahoma" pitchFamily="34" charset="0"/>
              <a:cs typeface="Tahoma" pitchFamily="34" charset="0"/>
              <a:sym typeface="Symbol" pitchFamily="18" charset="2"/>
            </a:endParaRPr>
          </a:p>
        </p:txBody>
      </p:sp>
      <p:sp>
        <p:nvSpPr>
          <p:cNvPr id="32773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875463" y="6237288"/>
            <a:ext cx="1905000" cy="457200"/>
          </a:xfrm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AF70EC-D832-4C30-868C-1ED531603D2E}" type="slidenum">
              <a:rPr lang="it-IT" smtClean="0">
                <a:latin typeface="Tahoma" pitchFamily="34" charset="0"/>
                <a:cs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it-IT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2774" name="Ovale 5"/>
          <p:cNvSpPr>
            <a:spLocks noChangeArrowheads="1"/>
          </p:cNvSpPr>
          <p:nvPr/>
        </p:nvSpPr>
        <p:spPr bwMode="auto">
          <a:xfrm>
            <a:off x="468313" y="1268413"/>
            <a:ext cx="1150937" cy="576262"/>
          </a:xfrm>
          <a:prstGeom prst="ellipse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80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32775" name="Ovale 6"/>
          <p:cNvSpPr>
            <a:spLocks noChangeArrowheads="1"/>
          </p:cNvSpPr>
          <p:nvPr/>
        </p:nvSpPr>
        <p:spPr bwMode="auto">
          <a:xfrm>
            <a:off x="4787900" y="1268413"/>
            <a:ext cx="1152525" cy="576262"/>
          </a:xfrm>
          <a:prstGeom prst="ellipse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80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32776" name="Ovale 7"/>
          <p:cNvSpPr>
            <a:spLocks noChangeArrowheads="1"/>
          </p:cNvSpPr>
          <p:nvPr/>
        </p:nvSpPr>
        <p:spPr bwMode="auto">
          <a:xfrm>
            <a:off x="3132138" y="3141663"/>
            <a:ext cx="1295400" cy="574675"/>
          </a:xfrm>
          <a:prstGeom prst="ellipse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80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32777" name="Ovale 9"/>
          <p:cNvSpPr>
            <a:spLocks noChangeArrowheads="1"/>
          </p:cNvSpPr>
          <p:nvPr/>
        </p:nvSpPr>
        <p:spPr bwMode="auto">
          <a:xfrm>
            <a:off x="7524750" y="2708275"/>
            <a:ext cx="1295400" cy="576263"/>
          </a:xfrm>
          <a:prstGeom prst="ellipse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800">
              <a:solidFill>
                <a:srgbClr val="FFFF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Struttura predefinit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CC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355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it-IT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355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it-IT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Struttura predefinit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CC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898</Words>
  <Application>Microsoft Office PowerPoint</Application>
  <PresentationFormat>Presentazione su schermo (4:3)</PresentationFormat>
  <Paragraphs>135</Paragraphs>
  <Slides>18</Slides>
  <Notes>18</Notes>
  <HiddenSlides>0</HiddenSlides>
  <MMClips>0</MMClips>
  <ScaleCrop>false</ScaleCrop>
  <HeadingPairs>
    <vt:vector size="6" baseType="variant">
      <vt:variant>
        <vt:lpstr>Tema</vt:lpstr>
      </vt:variant>
      <vt:variant>
        <vt:i4>5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4" baseType="lpstr">
      <vt:lpstr>Tema di Office</vt:lpstr>
      <vt:lpstr>6_Struttura predefinita</vt:lpstr>
      <vt:lpstr>5_Struttura predefinita</vt:lpstr>
      <vt:lpstr>7_Struttura predefinita</vt:lpstr>
      <vt:lpstr>1_Struttura predefinita</vt:lpstr>
      <vt:lpstr>Equazione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User</cp:lastModifiedBy>
  <cp:revision>14</cp:revision>
  <dcterms:created xsi:type="dcterms:W3CDTF">2015-05-26T16:24:05Z</dcterms:created>
  <dcterms:modified xsi:type="dcterms:W3CDTF">2015-06-12T07:44:05Z</dcterms:modified>
</cp:coreProperties>
</file>